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ink/ink1.xml" ContentType="application/inkml+xml"/>
  <Override PartName="/ppt/notesSlides/notesSlide16.xml" ContentType="application/vnd.openxmlformats-officedocument.presentationml.notesSlide+xml"/>
  <Override PartName="/ppt/ink/ink2.xml" ContentType="application/inkml+xml"/>
  <Override PartName="/ppt/notesSlides/notesSlide17.xml" ContentType="application/vnd.openxmlformats-officedocument.presentationml.notesSlide+xml"/>
  <Override PartName="/ppt/ink/ink3.xml" ContentType="application/inkml+xml"/>
  <Override PartName="/ppt/notesSlides/notesSlide18.xml" ContentType="application/vnd.openxmlformats-officedocument.presentationml.notesSlide+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87" r:id="rId2"/>
    <p:sldId id="281" r:id="rId3"/>
    <p:sldId id="1315" r:id="rId4"/>
    <p:sldId id="1385" r:id="rId5"/>
    <p:sldId id="1386" r:id="rId6"/>
    <p:sldId id="1387" r:id="rId7"/>
    <p:sldId id="1388" r:id="rId8"/>
    <p:sldId id="1389" r:id="rId9"/>
    <p:sldId id="467" r:id="rId10"/>
    <p:sldId id="1216" r:id="rId11"/>
    <p:sldId id="1391" r:id="rId12"/>
    <p:sldId id="1392" r:id="rId13"/>
    <p:sldId id="1383" r:id="rId14"/>
    <p:sldId id="1390" r:id="rId15"/>
    <p:sldId id="532" r:id="rId16"/>
    <p:sldId id="1337" r:id="rId17"/>
    <p:sldId id="1366" r:id="rId18"/>
    <p:sldId id="275" r:id="rId19"/>
    <p:sldId id="1283" r:id="rId20"/>
    <p:sldId id="1384" r:id="rId21"/>
    <p:sldId id="1355" r:id="rId22"/>
    <p:sldId id="1393"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EF8"/>
    <a:srgbClr val="FF6600"/>
    <a:srgbClr val="3333FF"/>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68" autoAdjust="0"/>
    <p:restoredTop sz="93741" autoAdjust="0"/>
  </p:normalViewPr>
  <p:slideViewPr>
    <p:cSldViewPr snapToGrid="0">
      <p:cViewPr varScale="1">
        <p:scale>
          <a:sx n="62" d="100"/>
          <a:sy n="62" d="100"/>
        </p:scale>
        <p:origin x="49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27/10/2025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E45F5-74A5-D9D6-360A-BDADB851E3D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781B6F0-64E3-DE8E-2431-4C64F20D551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699575E-DAFE-9D06-3684-A978778484E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AB14FB3-6C55-24B0-8BBB-36CC1A64DE81}"/>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3605070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B21B6-3A37-1FA5-3C12-271AE90A721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D077DD0-84C4-274D-3236-3F0D2CEA7B2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141DDE4-8731-D6F6-9036-CEC6AF330BC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71B21CD-2BCD-2F20-815B-981C4A745E58}"/>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365833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2C5191-0420-D47A-E69E-1BA73015487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EAF5AEB-B43E-6999-1B83-9F7E723E508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5F07F70-5EC6-C504-76D6-44161D78288B}"/>
              </a:ext>
            </a:extLst>
          </p:cNvPr>
          <p:cNvSpPr>
            <a:spLocks noGrp="1"/>
          </p:cNvSpPr>
          <p:nvPr>
            <p:ph type="body" idx="1"/>
          </p:nvPr>
        </p:nvSpPr>
        <p:spPr/>
        <p:txBody>
          <a:bodyPr/>
          <a:lstStyle/>
          <a:p>
            <a:r>
              <a:rPr lang="fr-FR" dirty="0"/>
              <a:t>CE1 - 102 + 5 = … 113 + 3 = … 142 + 7 = … 124 + 4 = … 136 + 1 = … 114 + 5 = … Corriger en faisant expliciter par un élève sa procédure.</a:t>
            </a:r>
          </a:p>
        </p:txBody>
      </p:sp>
      <p:sp>
        <p:nvSpPr>
          <p:cNvPr id="4" name="Espace réservé du numéro de diapositive 3">
            <a:extLst>
              <a:ext uri="{FF2B5EF4-FFF2-40B4-BE49-F238E27FC236}">
                <a16:creationId xmlns:a16="http://schemas.microsoft.com/office/drawing/2014/main" id="{BE1B18B2-64E1-7525-7BB7-E271930EEC12}"/>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308377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64407-D460-83D9-3C36-8E4103CD22F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3FEDDD1-5CD0-A7F2-FA4A-CCDE25A36B5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86940AA-5B9E-3931-8CA4-E6B7BC0D07BD}"/>
              </a:ext>
            </a:extLst>
          </p:cNvPr>
          <p:cNvSpPr>
            <a:spLocks noGrp="1"/>
          </p:cNvSpPr>
          <p:nvPr>
            <p:ph type="body" idx="1"/>
          </p:nvPr>
        </p:nvSpPr>
        <p:spPr/>
        <p:txBody>
          <a:bodyPr/>
          <a:lstStyle/>
          <a:p>
            <a:r>
              <a:rPr lang="fr-FR" dirty="0"/>
              <a:t>CE1 - Dans le potager, il y a 6 rangées de 10 salades. Combien de salades y a-t-il au total ?</a:t>
            </a:r>
          </a:p>
        </p:txBody>
      </p:sp>
      <p:sp>
        <p:nvSpPr>
          <p:cNvPr id="4" name="Espace réservé du numéro de diapositive 3">
            <a:extLst>
              <a:ext uri="{FF2B5EF4-FFF2-40B4-BE49-F238E27FC236}">
                <a16:creationId xmlns:a16="http://schemas.microsoft.com/office/drawing/2014/main" id="{382BB225-AECC-FF55-2A96-C13B6CA97A42}"/>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30055267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4DAE88-7102-FF27-9FBC-BC3E347CE49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E0FBBC1-4FC2-7D58-D088-4BCA52DEE1A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3C20BA3-F9E6-19FC-8B30-3756D0FD62BF}"/>
              </a:ext>
            </a:extLst>
          </p:cNvPr>
          <p:cNvSpPr>
            <a:spLocks noGrp="1"/>
          </p:cNvSpPr>
          <p:nvPr>
            <p:ph type="body" idx="1"/>
          </p:nvPr>
        </p:nvSpPr>
        <p:spPr/>
        <p:txBody>
          <a:bodyPr/>
          <a:lstStyle/>
          <a:p>
            <a:r>
              <a:rPr lang="fr-FR" dirty="0"/>
              <a:t>CE1 - Je veux acheter un meuble à 100 €. Il y a une réduction sur son prix de 20 €. Combien faut-il le payer ?</a:t>
            </a:r>
          </a:p>
        </p:txBody>
      </p:sp>
      <p:sp>
        <p:nvSpPr>
          <p:cNvPr id="4" name="Espace réservé du numéro de diapositive 3">
            <a:extLst>
              <a:ext uri="{FF2B5EF4-FFF2-40B4-BE49-F238E27FC236}">
                <a16:creationId xmlns:a16="http://schemas.microsoft.com/office/drawing/2014/main" id="{15D48C47-A1D4-A57B-6459-F5682DC466C0}"/>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44347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E13ED-9DDE-7A0D-52E7-AC072F91F19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3FAD831-BFF7-0624-E4AF-1CD639839C5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2E3B498-B819-BA5D-B3FA-63288D1192B9}"/>
              </a:ext>
            </a:extLst>
          </p:cNvPr>
          <p:cNvSpPr>
            <a:spLocks noGrp="1"/>
          </p:cNvSpPr>
          <p:nvPr>
            <p:ph type="body" idx="1"/>
          </p:nvPr>
        </p:nvSpPr>
        <p:spPr/>
        <p:txBody>
          <a:bodyPr/>
          <a:lstStyle/>
          <a:p>
            <a:r>
              <a:rPr lang="fr-FR" dirty="0"/>
              <a:t>CE1 - Interroger les élèves sur la procédure pour mesurer un segment. Faire une démonstration au tableau en reprenant la formulation précise. Expliquer ensuite aux élèves: Imaginons que je mesure un bureau avec des outils différents: je le mesure avec un crayon ou avec la longueur du doigt d’un élève. J’obtiendrai des résultats différents : par exemple 5 crayons de long, mais 7 doigts de longueur, alors que le bureau n’a pas changé. Leur demander d’expliquer ce paradoxe. Écouter leurs réponses, puis expliciter: Quand on mesure, on utilise des unités, c’est-à-dire un repère qui est le même pour tout le monde afin de comparer des mesures et de savoir de quoi on parle. Par exemple, si dans la classe on mesure la longueur du bureau avec un doigt, avec notre index par exemple, on n’aura pas le même nombre d’unités, car per sonne n’a l’index de la même longueur. Pour mesurer les longueurs, on utilise plusieurs unités :</a:t>
            </a:r>
          </a:p>
          <a:p>
            <a:r>
              <a:rPr lang="fr-FR" dirty="0"/>
              <a:t>– le mètre (montrer la règle de classe) ;</a:t>
            </a:r>
          </a:p>
          <a:p>
            <a:r>
              <a:rPr lang="fr-FR" dirty="0"/>
              <a:t>– une unité cent fois plus petite : le centimètre (on entend «100» dedans du «cent fois plus petit») ; </a:t>
            </a:r>
          </a:p>
          <a:p>
            <a:r>
              <a:rPr lang="fr-FR" dirty="0"/>
              <a:t>– il y a aussi le kilomètre qui mesure 1 000 mètres !</a:t>
            </a:r>
          </a:p>
        </p:txBody>
      </p:sp>
      <p:sp>
        <p:nvSpPr>
          <p:cNvPr id="4" name="Espace réservé du numéro de diapositive 3">
            <a:extLst>
              <a:ext uri="{FF2B5EF4-FFF2-40B4-BE49-F238E27FC236}">
                <a16:creationId xmlns:a16="http://schemas.microsoft.com/office/drawing/2014/main" id="{0E4CCCD9-788F-FC10-8AD1-61B779BFA9D7}"/>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3636469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048D65-4462-60C6-7688-997BF8DE3AE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841FECE-DDBD-8FF7-6483-785BFAFB7C3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B2A6F92-B7AB-CC4B-3077-1285CFF9816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EE42429-01B5-0EDF-1222-747E9BDED771}"/>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33592803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3046EE-3C4D-EAB9-1523-889B386C628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FEE8F47-1232-D4E8-30EE-9FB7FF816D6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5336D04-0B94-6E01-1D18-C38F96ACE16B}"/>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017D95A-4B02-2EB0-A146-ADB39F25531E}"/>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19708316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55ADE-67FA-31E1-20DE-FE879309A65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415E666-7919-9EB2-6BF1-59C638F3603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F6F45BC-B7F1-3722-EA39-2B12783BDA26}"/>
              </a:ext>
            </a:extLst>
          </p:cNvPr>
          <p:cNvSpPr>
            <a:spLocks noGrp="1"/>
          </p:cNvSpPr>
          <p:nvPr>
            <p:ph type="body" idx="1"/>
          </p:nvPr>
        </p:nvSpPr>
        <p:spPr/>
        <p:txBody>
          <a:bodyPr/>
          <a:lstStyle/>
          <a:p>
            <a:r>
              <a:rPr lang="fr-FR" dirty="0"/>
              <a:t>CP – nomme chaque élément de la leçon</a:t>
            </a:r>
          </a:p>
        </p:txBody>
      </p:sp>
      <p:sp>
        <p:nvSpPr>
          <p:cNvPr id="4" name="Espace réservé du numéro de diapositive 3">
            <a:extLst>
              <a:ext uri="{FF2B5EF4-FFF2-40B4-BE49-F238E27FC236}">
                <a16:creationId xmlns:a16="http://schemas.microsoft.com/office/drawing/2014/main" id="{8A14F74F-5488-FC12-C62A-05A36F8F5A13}"/>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3472017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176F4-D778-A296-5971-AC7DDAF9CB5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2D61058-1AD3-4FEF-35D3-6DF8A485157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C3BE4B7-7470-81AB-806E-4289B6FD404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BD3BCB2-B179-D28A-C8FE-97B23EF5FD2E}"/>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3749786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0186A-3158-2953-9787-8087BDAB155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89E2A39-623A-A418-63B4-120CF22A8EE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FD2231D-F96D-857B-47FD-5696B846402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D5E91DA-8540-0E40-492B-221D2BD5E8F9}"/>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4010081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C87FC-CBD5-9922-81D6-3690E656C82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E7B60F1-3023-2D1E-8C3F-4340454EB9E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8496253-A0ED-A0E6-2064-9522E293844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7C25C20C-4613-E9A6-E268-3B6841F20A32}"/>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3351212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7FF11-6B28-856D-089F-F0322BBAD41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AD55978-0FA3-11E7-F442-DEC5E54BE11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0C15E86-CE4D-9348-2B41-BF1D94912B9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8ED462D-1568-DC51-09EB-3D407FA28606}"/>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32876030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55EEE-785F-D6D2-027F-5F25BC03CBD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F734E44-B331-CDE2-141D-F3D88808532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767CCD7-B3A1-0A4C-2495-87F7185AE4B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0994929-0476-64C7-D144-51C84D041F37}"/>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3650897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A5F4E7-3D41-5A94-BF5B-8E4BD81B0FE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B3425E5-980E-9F77-0E18-5BDE61E1598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1C5FE83-11F2-9CF8-F442-2B6F2BAF9B3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2CBC43DA-55B9-3BD5-6C29-8A799B4D784C}"/>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4229382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2974732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B4C672-5DA5-D398-72D5-0540021852C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88694D2-61ED-B307-5CCE-A0DD2E9A2E1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AA0D273-5B96-8330-C30A-D19C0AC44D4B}"/>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2DD4CF99-2669-7D46-EB0C-0B29AC2EF812}"/>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2173031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customXml" Target="../ink/ink2.xml"/><Relationship Id="rId7"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0.png"/></Relationships>
</file>

<file path=ppt/slides/_rels/slide21.xml.rels><?xml version="1.0" encoding="UTF-8" standalone="yes"?>
<Relationships xmlns="http://schemas.openxmlformats.org/package/2006/relationships"><Relationship Id="rId3" Type="http://schemas.openxmlformats.org/officeDocument/2006/relationships/customXml" Target="../ink/ink3.xml"/><Relationship Id="rId7"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10.png"/></Relationships>
</file>

<file path=ppt/slides/_rels/slide22.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0.png"/><Relationship Id="rId4" Type="http://schemas.openxmlformats.org/officeDocument/2006/relationships/image" Target="../media/image19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2</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32</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2" name="Connecteur droit 1">
            <a:extLst>
              <a:ext uri="{FF2B5EF4-FFF2-40B4-BE49-F238E27FC236}">
                <a16:creationId xmlns:a16="http://schemas.microsoft.com/office/drawing/2014/main" id="{630448E2-164B-F1E1-B760-9FB6BC7452A8}"/>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5EF742D0-3AC7-21F4-E74E-3AA4EB7785AD}"/>
              </a:ext>
            </a:extLst>
          </p:cNvPr>
          <p:cNvPicPr>
            <a:picLocks noChangeAspect="1"/>
          </p:cNvPicPr>
          <p:nvPr/>
        </p:nvPicPr>
        <p:blipFill>
          <a:blip r:embed="rId3"/>
          <a:stretch>
            <a:fillRect/>
          </a:stretch>
        </p:blipFill>
        <p:spPr>
          <a:xfrm>
            <a:off x="10696208" y="166382"/>
            <a:ext cx="1214120" cy="1690370"/>
          </a:xfrm>
          <a:prstGeom prst="rect">
            <a:avLst/>
          </a:prstGeom>
        </p:spPr>
      </p:pic>
      <p:sp>
        <p:nvSpPr>
          <p:cNvPr id="4" name="ZoneTexte 3">
            <a:extLst>
              <a:ext uri="{FF2B5EF4-FFF2-40B4-BE49-F238E27FC236}">
                <a16:creationId xmlns:a16="http://schemas.microsoft.com/office/drawing/2014/main" id="{FB3E7744-7895-1A43-4FD7-3B3F52632EDA}"/>
              </a:ext>
            </a:extLst>
          </p:cNvPr>
          <p:cNvSpPr txBox="1"/>
          <p:nvPr/>
        </p:nvSpPr>
        <p:spPr>
          <a:xfrm>
            <a:off x="6303738" y="255968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Fais l’exercice 7</a:t>
            </a:r>
            <a:endParaRPr lang="fr-FR" sz="2600" b="1" dirty="0"/>
          </a:p>
        </p:txBody>
      </p:sp>
      <p:pic>
        <p:nvPicPr>
          <p:cNvPr id="1026" name="Picture 2" descr="6 Minute Timer – 123Timer">
            <a:extLst>
              <a:ext uri="{FF2B5EF4-FFF2-40B4-BE49-F238E27FC236}">
                <a16:creationId xmlns:a16="http://schemas.microsoft.com/office/drawing/2014/main" id="{D0C4A9D7-115E-6BB7-DE4A-D6AEB08236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4471" y="4155169"/>
            <a:ext cx="1320958" cy="1320958"/>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75E0C76B-AFD8-730B-6A4C-7855DF7245E2}"/>
              </a:ext>
            </a:extLst>
          </p:cNvPr>
          <p:cNvPicPr>
            <a:picLocks noChangeAspect="1"/>
          </p:cNvPicPr>
          <p:nvPr/>
        </p:nvPicPr>
        <p:blipFill>
          <a:blip r:embed="rId5"/>
          <a:stretch>
            <a:fillRect/>
          </a:stretch>
        </p:blipFill>
        <p:spPr>
          <a:xfrm>
            <a:off x="429686" y="2819402"/>
            <a:ext cx="5378747" cy="1802607"/>
          </a:xfrm>
          <a:prstGeom prst="rect">
            <a:avLst/>
          </a:prstGeom>
        </p:spPr>
      </p:pic>
      <p:sp>
        <p:nvSpPr>
          <p:cNvPr id="10" name="ZoneTexte 9">
            <a:extLst>
              <a:ext uri="{FF2B5EF4-FFF2-40B4-BE49-F238E27FC236}">
                <a16:creationId xmlns:a16="http://schemas.microsoft.com/office/drawing/2014/main" id="{5F9C7074-01E9-DA52-F32E-7C62DD89E930}"/>
              </a:ext>
            </a:extLst>
          </p:cNvPr>
          <p:cNvSpPr txBox="1"/>
          <p:nvPr/>
        </p:nvSpPr>
        <p:spPr>
          <a:xfrm>
            <a:off x="1695236" y="1397285"/>
            <a:ext cx="3176126" cy="646331"/>
          </a:xfrm>
          <a:prstGeom prst="rect">
            <a:avLst/>
          </a:prstGeom>
          <a:noFill/>
        </p:spPr>
        <p:txBody>
          <a:bodyPr wrap="none" rtlCol="0">
            <a:spAutoFit/>
          </a:bodyPr>
          <a:lstStyle/>
          <a:p>
            <a:r>
              <a:rPr lang="fr-FR" sz="3600" dirty="0"/>
              <a:t>Observe la piste</a:t>
            </a:r>
          </a:p>
        </p:txBody>
      </p:sp>
    </p:spTree>
    <p:extLst>
      <p:ext uri="{BB962C8B-B14F-4D97-AF65-F5344CB8AC3E}">
        <p14:creationId xmlns:p14="http://schemas.microsoft.com/office/powerpoint/2010/main" val="2977017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8B10C-9799-0C84-7FF2-D398AEB3D84D}"/>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724242C4-456B-E1EF-68FF-09584A619A47}"/>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2" name="Connecteur droit 1">
            <a:extLst>
              <a:ext uri="{FF2B5EF4-FFF2-40B4-BE49-F238E27FC236}">
                <a16:creationId xmlns:a16="http://schemas.microsoft.com/office/drawing/2014/main" id="{E84FFCDD-DE56-C34B-A1E0-194406E4225D}"/>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2E9BDA29-E2DC-FAB4-79D0-A2746476B67D}"/>
              </a:ext>
            </a:extLst>
          </p:cNvPr>
          <p:cNvPicPr>
            <a:picLocks noChangeAspect="1"/>
          </p:cNvPicPr>
          <p:nvPr/>
        </p:nvPicPr>
        <p:blipFill>
          <a:blip r:embed="rId3"/>
          <a:stretch>
            <a:fillRect/>
          </a:stretch>
        </p:blipFill>
        <p:spPr>
          <a:xfrm>
            <a:off x="10696208" y="166382"/>
            <a:ext cx="1214120" cy="1690370"/>
          </a:xfrm>
          <a:prstGeom prst="rect">
            <a:avLst/>
          </a:prstGeom>
        </p:spPr>
      </p:pic>
      <p:sp>
        <p:nvSpPr>
          <p:cNvPr id="4" name="ZoneTexte 3">
            <a:extLst>
              <a:ext uri="{FF2B5EF4-FFF2-40B4-BE49-F238E27FC236}">
                <a16:creationId xmlns:a16="http://schemas.microsoft.com/office/drawing/2014/main" id="{8D84120F-4604-15A6-A0F9-F38AF7C10FBC}"/>
              </a:ext>
            </a:extLst>
          </p:cNvPr>
          <p:cNvSpPr txBox="1"/>
          <p:nvPr/>
        </p:nvSpPr>
        <p:spPr>
          <a:xfrm>
            <a:off x="6303738" y="255968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Fais l’exercice 7</a:t>
            </a:r>
            <a:endParaRPr lang="fr-FR" sz="2600" b="1" dirty="0"/>
          </a:p>
        </p:txBody>
      </p:sp>
      <p:pic>
        <p:nvPicPr>
          <p:cNvPr id="1026" name="Picture 2" descr="6 Minute Timer – 123Timer">
            <a:extLst>
              <a:ext uri="{FF2B5EF4-FFF2-40B4-BE49-F238E27FC236}">
                <a16:creationId xmlns:a16="http://schemas.microsoft.com/office/drawing/2014/main" id="{E55E25E0-3A2F-DFB8-E3C1-A2D849EA71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4471" y="4155169"/>
            <a:ext cx="1320958" cy="1320958"/>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393D822A-C9DC-03A6-35C7-CBDBD1EA7E35}"/>
              </a:ext>
            </a:extLst>
          </p:cNvPr>
          <p:cNvPicPr>
            <a:picLocks noChangeAspect="1"/>
          </p:cNvPicPr>
          <p:nvPr/>
        </p:nvPicPr>
        <p:blipFill>
          <a:blip r:embed="rId5"/>
          <a:stretch>
            <a:fillRect/>
          </a:stretch>
        </p:blipFill>
        <p:spPr>
          <a:xfrm>
            <a:off x="429686" y="3803788"/>
            <a:ext cx="5378747" cy="1802607"/>
          </a:xfrm>
          <a:prstGeom prst="rect">
            <a:avLst/>
          </a:prstGeom>
        </p:spPr>
      </p:pic>
      <p:sp>
        <p:nvSpPr>
          <p:cNvPr id="10" name="ZoneTexte 9">
            <a:extLst>
              <a:ext uri="{FF2B5EF4-FFF2-40B4-BE49-F238E27FC236}">
                <a16:creationId xmlns:a16="http://schemas.microsoft.com/office/drawing/2014/main" id="{5237ED06-6AD6-1A83-72DA-ABF7746D90D0}"/>
              </a:ext>
            </a:extLst>
          </p:cNvPr>
          <p:cNvSpPr txBox="1"/>
          <p:nvPr/>
        </p:nvSpPr>
        <p:spPr>
          <a:xfrm>
            <a:off x="429686" y="1585103"/>
            <a:ext cx="5254920" cy="1569660"/>
          </a:xfrm>
          <a:prstGeom prst="rect">
            <a:avLst/>
          </a:prstGeom>
          <a:noFill/>
        </p:spPr>
        <p:txBody>
          <a:bodyPr wrap="square" rtlCol="0">
            <a:spAutoFit/>
          </a:bodyPr>
          <a:lstStyle/>
          <a:p>
            <a:r>
              <a:rPr lang="fr-FR" sz="3200" dirty="0"/>
              <a:t>Si je suis sur la </a:t>
            </a:r>
            <a:r>
              <a:rPr lang="fr-FR" sz="3200" b="1" dirty="0">
                <a:latin typeface="BelleAllureCE" panose="02000803000000000000" pitchFamily="50" charset="0"/>
              </a:rPr>
              <a:t>3</a:t>
            </a:r>
            <a:r>
              <a:rPr lang="fr-FR" sz="3200" baseline="30000" dirty="0"/>
              <a:t>e</a:t>
            </a:r>
            <a:r>
              <a:rPr lang="fr-FR" sz="3200" dirty="0"/>
              <a:t> case, combien me manque-t-il pour aller jusqu’à la </a:t>
            </a:r>
            <a:r>
              <a:rPr lang="fr-FR" sz="3200" b="1" dirty="0">
                <a:latin typeface="BelleAllureCE" panose="02000803000000000000" pitchFamily="50" charset="0"/>
              </a:rPr>
              <a:t>5</a:t>
            </a:r>
            <a:r>
              <a:rPr lang="fr-FR" sz="3200" baseline="30000" dirty="0"/>
              <a:t>e</a:t>
            </a:r>
            <a:r>
              <a:rPr lang="fr-FR" sz="3200" dirty="0"/>
              <a:t> case ? </a:t>
            </a:r>
          </a:p>
        </p:txBody>
      </p:sp>
      <p:pic>
        <p:nvPicPr>
          <p:cNvPr id="6" name="Image 5" descr="Une image contenant jouet, pièce de jeu d’échecs&#10;&#10;Description générée automatiquement">
            <a:extLst>
              <a:ext uri="{FF2B5EF4-FFF2-40B4-BE49-F238E27FC236}">
                <a16:creationId xmlns:a16="http://schemas.microsoft.com/office/drawing/2014/main" id="{3D8D8A11-7E10-12EF-5F3D-A760C92D0C65}"/>
              </a:ext>
            </a:extLst>
          </p:cNvPr>
          <p:cNvPicPr>
            <a:picLocks noChangeAspect="1"/>
          </p:cNvPicPr>
          <p:nvPr/>
        </p:nvPicPr>
        <p:blipFill>
          <a:blip r:embed="rId6">
            <a:clrChange>
              <a:clrFrom>
                <a:srgbClr val="FFFFFF"/>
              </a:clrFrom>
              <a:clrTo>
                <a:srgbClr val="FFFFFF">
                  <a:alpha val="0"/>
                </a:srgbClr>
              </a:clrTo>
            </a:clrChange>
          </a:blip>
          <a:srcRect l="76993" t="46613" r="9087" b="36803"/>
          <a:stretch/>
        </p:blipFill>
        <p:spPr>
          <a:xfrm>
            <a:off x="1705510" y="3420204"/>
            <a:ext cx="540852" cy="779748"/>
          </a:xfrm>
          <a:prstGeom prst="rect">
            <a:avLst/>
          </a:prstGeom>
        </p:spPr>
      </p:pic>
      <p:pic>
        <p:nvPicPr>
          <p:cNvPr id="7" name="Image 6">
            <a:extLst>
              <a:ext uri="{FF2B5EF4-FFF2-40B4-BE49-F238E27FC236}">
                <a16:creationId xmlns:a16="http://schemas.microsoft.com/office/drawing/2014/main" id="{C51B721B-6196-114D-F109-498A765350B0}"/>
              </a:ext>
            </a:extLst>
          </p:cNvPr>
          <p:cNvPicPr>
            <a:picLocks noChangeAspect="1"/>
          </p:cNvPicPr>
          <p:nvPr/>
        </p:nvPicPr>
        <p:blipFill>
          <a:blip r:embed="rId7"/>
          <a:stretch>
            <a:fillRect/>
          </a:stretch>
        </p:blipFill>
        <p:spPr>
          <a:xfrm>
            <a:off x="1025842" y="78267"/>
            <a:ext cx="1038797" cy="1038797"/>
          </a:xfrm>
          <a:prstGeom prst="rect">
            <a:avLst/>
          </a:prstGeom>
        </p:spPr>
      </p:pic>
    </p:spTree>
    <p:extLst>
      <p:ext uri="{BB962C8B-B14F-4D97-AF65-F5344CB8AC3E}">
        <p14:creationId xmlns:p14="http://schemas.microsoft.com/office/powerpoint/2010/main" val="1971242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2.5E-6 4.44444E-6 L 0.2158 0.04699 " pathEditMode="relative" rAng="0" ptsTypes="AA">
                                      <p:cBhvr>
                                        <p:cTn id="11" dur="2000" fill="hold"/>
                                        <p:tgtEl>
                                          <p:spTgt spid="6"/>
                                        </p:tgtEl>
                                        <p:attrNameLst>
                                          <p:attrName>ppt_x</p:attrName>
                                          <p:attrName>ppt_y</p:attrName>
                                        </p:attrNameLst>
                                      </p:cBhvr>
                                      <p:rCtr x="10781" y="233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62DB70-503F-0534-0988-E8231D07CA1E}"/>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2447F90F-C69D-96AB-AEF3-A655D23E472F}"/>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2" name="Connecteur droit 1">
            <a:extLst>
              <a:ext uri="{FF2B5EF4-FFF2-40B4-BE49-F238E27FC236}">
                <a16:creationId xmlns:a16="http://schemas.microsoft.com/office/drawing/2014/main" id="{F0E4735E-4928-2973-4C9B-6BAAA925260C}"/>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FD4AA72E-A4BC-7B96-F9BA-C4649CBBB535}"/>
              </a:ext>
            </a:extLst>
          </p:cNvPr>
          <p:cNvPicPr>
            <a:picLocks noChangeAspect="1"/>
          </p:cNvPicPr>
          <p:nvPr/>
        </p:nvPicPr>
        <p:blipFill>
          <a:blip r:embed="rId3"/>
          <a:stretch>
            <a:fillRect/>
          </a:stretch>
        </p:blipFill>
        <p:spPr>
          <a:xfrm>
            <a:off x="10696208" y="166382"/>
            <a:ext cx="1214120" cy="1690370"/>
          </a:xfrm>
          <a:prstGeom prst="rect">
            <a:avLst/>
          </a:prstGeom>
        </p:spPr>
      </p:pic>
      <p:sp>
        <p:nvSpPr>
          <p:cNvPr id="4" name="ZoneTexte 3">
            <a:extLst>
              <a:ext uri="{FF2B5EF4-FFF2-40B4-BE49-F238E27FC236}">
                <a16:creationId xmlns:a16="http://schemas.microsoft.com/office/drawing/2014/main" id="{4651E2D4-D90E-C0BC-27AE-E3CB05AB7C15}"/>
              </a:ext>
            </a:extLst>
          </p:cNvPr>
          <p:cNvSpPr txBox="1"/>
          <p:nvPr/>
        </p:nvSpPr>
        <p:spPr>
          <a:xfrm>
            <a:off x="6303738" y="255968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Fais l’exercice 7</a:t>
            </a:r>
            <a:endParaRPr lang="fr-FR" sz="2600" b="1" dirty="0"/>
          </a:p>
        </p:txBody>
      </p:sp>
      <p:pic>
        <p:nvPicPr>
          <p:cNvPr id="1026" name="Picture 2" descr="6 Minute Timer – 123Timer">
            <a:extLst>
              <a:ext uri="{FF2B5EF4-FFF2-40B4-BE49-F238E27FC236}">
                <a16:creationId xmlns:a16="http://schemas.microsoft.com/office/drawing/2014/main" id="{FEBF1C4C-C01D-341E-8F73-958FB85F46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4471" y="4155169"/>
            <a:ext cx="1320958" cy="1320958"/>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502356B0-597C-AE37-1583-5BDEE438EB33}"/>
              </a:ext>
            </a:extLst>
          </p:cNvPr>
          <p:cNvPicPr>
            <a:picLocks noChangeAspect="1"/>
          </p:cNvPicPr>
          <p:nvPr/>
        </p:nvPicPr>
        <p:blipFill>
          <a:blip r:embed="rId5"/>
          <a:stretch>
            <a:fillRect/>
          </a:stretch>
        </p:blipFill>
        <p:spPr>
          <a:xfrm>
            <a:off x="308027" y="3914344"/>
            <a:ext cx="5378747" cy="1802607"/>
          </a:xfrm>
          <a:prstGeom prst="rect">
            <a:avLst/>
          </a:prstGeom>
        </p:spPr>
      </p:pic>
      <p:sp>
        <p:nvSpPr>
          <p:cNvPr id="10" name="ZoneTexte 9">
            <a:extLst>
              <a:ext uri="{FF2B5EF4-FFF2-40B4-BE49-F238E27FC236}">
                <a16:creationId xmlns:a16="http://schemas.microsoft.com/office/drawing/2014/main" id="{3E71060F-DF6D-B2B1-438D-450A42E943E9}"/>
              </a:ext>
            </a:extLst>
          </p:cNvPr>
          <p:cNvSpPr txBox="1"/>
          <p:nvPr/>
        </p:nvSpPr>
        <p:spPr>
          <a:xfrm>
            <a:off x="616510" y="1643879"/>
            <a:ext cx="5254920" cy="1569660"/>
          </a:xfrm>
          <a:prstGeom prst="rect">
            <a:avLst/>
          </a:prstGeom>
          <a:noFill/>
        </p:spPr>
        <p:txBody>
          <a:bodyPr wrap="square" rtlCol="0">
            <a:spAutoFit/>
          </a:bodyPr>
          <a:lstStyle/>
          <a:p>
            <a:r>
              <a:rPr lang="fr-FR" sz="3200" dirty="0"/>
              <a:t>Si je suis sur la </a:t>
            </a:r>
            <a:r>
              <a:rPr lang="fr-FR" sz="3200" b="1" dirty="0">
                <a:latin typeface="BelleAllureCE" panose="02000803000000000000" pitchFamily="50" charset="0"/>
              </a:rPr>
              <a:t>4</a:t>
            </a:r>
            <a:r>
              <a:rPr lang="fr-FR" sz="3200" baseline="30000" dirty="0"/>
              <a:t>e</a:t>
            </a:r>
            <a:r>
              <a:rPr lang="fr-FR" sz="3200" dirty="0"/>
              <a:t> case, combien me manque-t-il pour aller jusqu’à la </a:t>
            </a:r>
            <a:r>
              <a:rPr lang="fr-FR" sz="3200" b="1" dirty="0">
                <a:latin typeface="BelleAllureCE" panose="02000803000000000000" pitchFamily="50" charset="0"/>
              </a:rPr>
              <a:t>7</a:t>
            </a:r>
            <a:r>
              <a:rPr lang="fr-FR" sz="3200" baseline="30000" dirty="0"/>
              <a:t>e</a:t>
            </a:r>
            <a:r>
              <a:rPr lang="fr-FR" sz="3200" dirty="0"/>
              <a:t> case ? </a:t>
            </a:r>
          </a:p>
        </p:txBody>
      </p:sp>
      <p:pic>
        <p:nvPicPr>
          <p:cNvPr id="6" name="Image 5" descr="Une image contenant jouet, pièce de jeu d’échecs&#10;&#10;Description générée automatiquement">
            <a:extLst>
              <a:ext uri="{FF2B5EF4-FFF2-40B4-BE49-F238E27FC236}">
                <a16:creationId xmlns:a16="http://schemas.microsoft.com/office/drawing/2014/main" id="{CA085B9B-6ECF-3BA6-0889-1940018817FF}"/>
              </a:ext>
            </a:extLst>
          </p:cNvPr>
          <p:cNvPicPr>
            <a:picLocks noChangeAspect="1"/>
          </p:cNvPicPr>
          <p:nvPr/>
        </p:nvPicPr>
        <p:blipFill>
          <a:blip r:embed="rId6">
            <a:clrChange>
              <a:clrFrom>
                <a:srgbClr val="FFFFFF"/>
              </a:clrFrom>
              <a:clrTo>
                <a:srgbClr val="FFFFFF">
                  <a:alpha val="0"/>
                </a:srgbClr>
              </a:clrTo>
            </a:clrChange>
          </a:blip>
          <a:srcRect l="76993" t="46613" r="9087" b="36803"/>
          <a:stretch/>
        </p:blipFill>
        <p:spPr>
          <a:xfrm>
            <a:off x="2127750" y="3644461"/>
            <a:ext cx="540852" cy="779748"/>
          </a:xfrm>
          <a:prstGeom prst="rect">
            <a:avLst/>
          </a:prstGeom>
        </p:spPr>
      </p:pic>
      <p:pic>
        <p:nvPicPr>
          <p:cNvPr id="7" name="Image 6">
            <a:extLst>
              <a:ext uri="{FF2B5EF4-FFF2-40B4-BE49-F238E27FC236}">
                <a16:creationId xmlns:a16="http://schemas.microsoft.com/office/drawing/2014/main" id="{023646FA-1D6B-23EF-6622-37841CE768EE}"/>
              </a:ext>
            </a:extLst>
          </p:cNvPr>
          <p:cNvPicPr>
            <a:picLocks noChangeAspect="1"/>
          </p:cNvPicPr>
          <p:nvPr/>
        </p:nvPicPr>
        <p:blipFill>
          <a:blip r:embed="rId7"/>
          <a:stretch>
            <a:fillRect/>
          </a:stretch>
        </p:blipFill>
        <p:spPr>
          <a:xfrm>
            <a:off x="1025842" y="78267"/>
            <a:ext cx="1038797" cy="1038797"/>
          </a:xfrm>
          <a:prstGeom prst="rect">
            <a:avLst/>
          </a:prstGeom>
        </p:spPr>
      </p:pic>
    </p:spTree>
    <p:extLst>
      <p:ext uri="{BB962C8B-B14F-4D97-AF65-F5344CB8AC3E}">
        <p14:creationId xmlns:p14="http://schemas.microsoft.com/office/powerpoint/2010/main" val="81798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2.5E-6 4.44444E-6 L 0.2158 0.04699 " pathEditMode="relative" rAng="0" ptsTypes="AA">
                                      <p:cBhvr>
                                        <p:cTn id="11" dur="2000" fill="hold"/>
                                        <p:tgtEl>
                                          <p:spTgt spid="6"/>
                                        </p:tgtEl>
                                        <p:attrNameLst>
                                          <p:attrName>ppt_x</p:attrName>
                                          <p:attrName>ppt_y</p:attrName>
                                        </p:attrNameLst>
                                      </p:cBhvr>
                                      <p:rCtr x="10781" y="233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3DBF3-5EE0-6A6C-7CB4-F151CA327E10}"/>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389140DF-083F-D7DD-B13F-093105252837}"/>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2" name="Connecteur droit 1">
            <a:extLst>
              <a:ext uri="{FF2B5EF4-FFF2-40B4-BE49-F238E27FC236}">
                <a16:creationId xmlns:a16="http://schemas.microsoft.com/office/drawing/2014/main" id="{2C53E17F-F745-3489-28CD-1E7DAF15B830}"/>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CCFCC67A-5623-238F-5F2A-BA4482F357B6}"/>
              </a:ext>
            </a:extLst>
          </p:cNvPr>
          <p:cNvSpPr txBox="1"/>
          <p:nvPr/>
        </p:nvSpPr>
        <p:spPr>
          <a:xfrm>
            <a:off x="6503471" y="2423645"/>
            <a:ext cx="5688529" cy="1138773"/>
          </a:xfrm>
          <a:prstGeom prst="rect">
            <a:avLst/>
          </a:prstGeom>
          <a:noFill/>
        </p:spPr>
        <p:txBody>
          <a:bodyPr wrap="square" rtlCol="0">
            <a:spAutoFit/>
          </a:bodyPr>
          <a:lstStyle/>
          <a:p>
            <a:r>
              <a:rPr lang="fr-FR" sz="3200" u="sng" dirty="0"/>
              <a:t>Rappel de la séance précédente</a:t>
            </a:r>
            <a:r>
              <a:rPr lang="fr-FR" sz="3200" dirty="0"/>
              <a:t> comment calculer </a:t>
            </a:r>
            <a:r>
              <a:rPr lang="fr-FR" sz="3600" b="1" dirty="0">
                <a:solidFill>
                  <a:srgbClr val="0070C0"/>
                </a:solidFill>
              </a:rPr>
              <a:t>133 + 5 </a:t>
            </a:r>
            <a:r>
              <a:rPr lang="fr-FR" sz="3200" dirty="0"/>
              <a:t>?</a:t>
            </a:r>
            <a:endParaRPr lang="fr-FR" sz="3600" dirty="0"/>
          </a:p>
        </p:txBody>
      </p:sp>
      <p:pic>
        <p:nvPicPr>
          <p:cNvPr id="3" name="Image 2">
            <a:extLst>
              <a:ext uri="{FF2B5EF4-FFF2-40B4-BE49-F238E27FC236}">
                <a16:creationId xmlns:a16="http://schemas.microsoft.com/office/drawing/2014/main" id="{09A43842-0CA1-E50E-C033-EE3F217FB987}"/>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7" name="ZoneTexte 6">
            <a:extLst>
              <a:ext uri="{FF2B5EF4-FFF2-40B4-BE49-F238E27FC236}">
                <a16:creationId xmlns:a16="http://schemas.microsoft.com/office/drawing/2014/main" id="{C4175D88-F4EB-06D6-4A74-93EEDC338B33}"/>
              </a:ext>
            </a:extLst>
          </p:cNvPr>
          <p:cNvSpPr txBox="1"/>
          <p:nvPr/>
        </p:nvSpPr>
        <p:spPr>
          <a:xfrm>
            <a:off x="449495" y="2669866"/>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Fais l’exercice 4</a:t>
            </a:r>
            <a:endParaRPr lang="fr-FR" sz="2600" b="1" dirty="0"/>
          </a:p>
        </p:txBody>
      </p:sp>
      <p:pic>
        <p:nvPicPr>
          <p:cNvPr id="4" name="Image 3">
            <a:extLst>
              <a:ext uri="{FF2B5EF4-FFF2-40B4-BE49-F238E27FC236}">
                <a16:creationId xmlns:a16="http://schemas.microsoft.com/office/drawing/2014/main" id="{9EA4CE43-9116-E643-799D-F3A732B466ED}"/>
              </a:ext>
            </a:extLst>
          </p:cNvPr>
          <p:cNvPicPr>
            <a:picLocks noChangeAspect="1"/>
          </p:cNvPicPr>
          <p:nvPr/>
        </p:nvPicPr>
        <p:blipFill>
          <a:blip r:embed="rId4"/>
          <a:stretch>
            <a:fillRect/>
          </a:stretch>
        </p:blipFill>
        <p:spPr>
          <a:xfrm>
            <a:off x="10957280" y="111694"/>
            <a:ext cx="957596" cy="1174409"/>
          </a:xfrm>
          <a:prstGeom prst="rect">
            <a:avLst/>
          </a:prstGeom>
        </p:spPr>
      </p:pic>
    </p:spTree>
    <p:extLst>
      <p:ext uri="{BB962C8B-B14F-4D97-AF65-F5344CB8AC3E}">
        <p14:creationId xmlns:p14="http://schemas.microsoft.com/office/powerpoint/2010/main" val="3924122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760302-4101-FA24-ACDF-B92D9597E4CA}"/>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71ACC8BC-78B9-EE89-CC9D-4A07CBB9FCF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2" name="Connecteur droit 1">
            <a:extLst>
              <a:ext uri="{FF2B5EF4-FFF2-40B4-BE49-F238E27FC236}">
                <a16:creationId xmlns:a16="http://schemas.microsoft.com/office/drawing/2014/main" id="{1F582B17-8515-F5A5-1B8C-76718145C6CF}"/>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AB6CDB22-F31C-6C22-04F1-6059E353E3F7}"/>
              </a:ext>
            </a:extLst>
          </p:cNvPr>
          <p:cNvSpPr txBox="1"/>
          <p:nvPr/>
        </p:nvSpPr>
        <p:spPr>
          <a:xfrm>
            <a:off x="6503471" y="2423645"/>
            <a:ext cx="5688529" cy="1077218"/>
          </a:xfrm>
          <a:prstGeom prst="rect">
            <a:avLst/>
          </a:prstGeom>
          <a:noFill/>
        </p:spPr>
        <p:txBody>
          <a:bodyPr wrap="square" rtlCol="0">
            <a:spAutoFit/>
          </a:bodyPr>
          <a:lstStyle/>
          <a:p>
            <a:r>
              <a:rPr lang="fr-FR" sz="3200" dirty="0"/>
              <a:t>Ecris le calcul énoncé et calcule la somme</a:t>
            </a:r>
          </a:p>
        </p:txBody>
      </p:sp>
      <p:pic>
        <p:nvPicPr>
          <p:cNvPr id="3" name="Image 2">
            <a:extLst>
              <a:ext uri="{FF2B5EF4-FFF2-40B4-BE49-F238E27FC236}">
                <a16:creationId xmlns:a16="http://schemas.microsoft.com/office/drawing/2014/main" id="{7AD68535-CB81-B66E-DE2D-0CB7EC4F64E0}"/>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7" name="ZoneTexte 6">
            <a:extLst>
              <a:ext uri="{FF2B5EF4-FFF2-40B4-BE49-F238E27FC236}">
                <a16:creationId xmlns:a16="http://schemas.microsoft.com/office/drawing/2014/main" id="{D9566F36-11D1-4A8E-65B9-30279D87FCC4}"/>
              </a:ext>
            </a:extLst>
          </p:cNvPr>
          <p:cNvSpPr txBox="1"/>
          <p:nvPr/>
        </p:nvSpPr>
        <p:spPr>
          <a:xfrm>
            <a:off x="449495" y="2669866"/>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Fais l’exercice 4</a:t>
            </a:r>
            <a:endParaRPr lang="fr-FR" sz="2600" b="1" dirty="0"/>
          </a:p>
        </p:txBody>
      </p:sp>
      <p:pic>
        <p:nvPicPr>
          <p:cNvPr id="8" name="Image 7">
            <a:extLst>
              <a:ext uri="{FF2B5EF4-FFF2-40B4-BE49-F238E27FC236}">
                <a16:creationId xmlns:a16="http://schemas.microsoft.com/office/drawing/2014/main" id="{EF20FFAE-7F7E-CB7C-3D7D-61CDC633722B}"/>
              </a:ext>
            </a:extLst>
          </p:cNvPr>
          <p:cNvPicPr>
            <a:picLocks noChangeAspect="1"/>
          </p:cNvPicPr>
          <p:nvPr/>
        </p:nvPicPr>
        <p:blipFill>
          <a:blip r:embed="rId4"/>
          <a:stretch>
            <a:fillRect/>
          </a:stretch>
        </p:blipFill>
        <p:spPr>
          <a:xfrm>
            <a:off x="10991080" y="111694"/>
            <a:ext cx="1038797" cy="1038797"/>
          </a:xfrm>
          <a:prstGeom prst="rect">
            <a:avLst/>
          </a:prstGeom>
        </p:spPr>
      </p:pic>
    </p:spTree>
    <p:extLst>
      <p:ext uri="{BB962C8B-B14F-4D97-AF65-F5344CB8AC3E}">
        <p14:creationId xmlns:p14="http://schemas.microsoft.com/office/powerpoint/2010/main" val="18829349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93679" y="3009900"/>
              <a:ext cx="8137133" cy="1494084"/>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en une étape de type parties-tout</a:t>
              </a: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027353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549CC-2F11-EE07-39CD-9A40D9DD80EA}"/>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6F9220-CB67-1115-C088-307DA4A6794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983881B1-D1DC-2618-A027-8228A930AFD7}"/>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075D89F7-F642-062F-2195-868A2687274A}"/>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5" name="ZoneTexte 4">
            <a:extLst>
              <a:ext uri="{FF2B5EF4-FFF2-40B4-BE49-F238E27FC236}">
                <a16:creationId xmlns:a16="http://schemas.microsoft.com/office/drawing/2014/main" id="{E8D86E63-D443-10CD-A455-7C09BCB14C05}"/>
              </a:ext>
            </a:extLst>
          </p:cNvPr>
          <p:cNvSpPr txBox="1"/>
          <p:nvPr/>
        </p:nvSpPr>
        <p:spPr>
          <a:xfrm>
            <a:off x="449496" y="2782669"/>
            <a:ext cx="560659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Lisons ensemble le </a:t>
            </a:r>
            <a:r>
              <a:rPr lang="fr-FR" sz="2600" b="1" dirty="0"/>
              <a:t>problème 6</a:t>
            </a:r>
          </a:p>
          <a:p>
            <a:r>
              <a:rPr lang="fr-FR" sz="2600" b="1" dirty="0"/>
              <a:t>3/ </a:t>
            </a:r>
            <a:r>
              <a:rPr lang="fr-FR" sz="2600" dirty="0"/>
              <a:t>Peux-tu l’expliquer ?</a:t>
            </a:r>
          </a:p>
          <a:p>
            <a:r>
              <a:rPr lang="fr-FR" sz="2600" b="1" dirty="0"/>
              <a:t>4/ </a:t>
            </a:r>
            <a:r>
              <a:rPr lang="fr-FR" sz="2600" dirty="0"/>
              <a:t>Cherche le type de problème</a:t>
            </a:r>
            <a:endParaRPr lang="fr-FR" sz="2600" b="1" dirty="0"/>
          </a:p>
          <a:p>
            <a:r>
              <a:rPr lang="fr-FR" sz="2600" b="1" dirty="0"/>
              <a:t>5/ </a:t>
            </a:r>
            <a:r>
              <a:rPr lang="fr-FR" sz="2600" dirty="0"/>
              <a:t>Résous le problème</a:t>
            </a:r>
            <a:endParaRPr lang="fr-FR" sz="2600" b="1" dirty="0"/>
          </a:p>
        </p:txBody>
      </p:sp>
      <p:pic>
        <p:nvPicPr>
          <p:cNvPr id="6" name="Image 5">
            <a:extLst>
              <a:ext uri="{FF2B5EF4-FFF2-40B4-BE49-F238E27FC236}">
                <a16:creationId xmlns:a16="http://schemas.microsoft.com/office/drawing/2014/main" id="{5AAF232F-0C04-859F-C3B0-2A2B57C045C6}"/>
              </a:ext>
            </a:extLst>
          </p:cNvPr>
          <p:cNvPicPr>
            <a:picLocks noChangeAspect="1"/>
          </p:cNvPicPr>
          <p:nvPr/>
        </p:nvPicPr>
        <p:blipFill>
          <a:blip r:embed="rId4"/>
          <a:stretch>
            <a:fillRect/>
          </a:stretch>
        </p:blipFill>
        <p:spPr>
          <a:xfrm>
            <a:off x="2647361" y="111694"/>
            <a:ext cx="1210860" cy="1663316"/>
          </a:xfrm>
          <a:prstGeom prst="rect">
            <a:avLst/>
          </a:prstGeom>
        </p:spPr>
      </p:pic>
      <p:sp>
        <p:nvSpPr>
          <p:cNvPr id="7" name="ZoneTexte 6">
            <a:extLst>
              <a:ext uri="{FF2B5EF4-FFF2-40B4-BE49-F238E27FC236}">
                <a16:creationId xmlns:a16="http://schemas.microsoft.com/office/drawing/2014/main" id="{194BDB3A-076D-1EF6-140F-5F7675EC2A9D}"/>
              </a:ext>
            </a:extLst>
          </p:cNvPr>
          <p:cNvSpPr txBox="1"/>
          <p:nvPr/>
        </p:nvSpPr>
        <p:spPr>
          <a:xfrm>
            <a:off x="6491515" y="1874728"/>
            <a:ext cx="5606588" cy="3108543"/>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pic>
        <p:nvPicPr>
          <p:cNvPr id="8" name="Picture 2" descr="Minuterie de 3 Minutes – 123Timer">
            <a:extLst>
              <a:ext uri="{FF2B5EF4-FFF2-40B4-BE49-F238E27FC236}">
                <a16:creationId xmlns:a16="http://schemas.microsoft.com/office/drawing/2014/main" id="{1B8B26CF-6E7B-CE76-D4D4-1E126AA36E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19146" y="5199782"/>
            <a:ext cx="1053781" cy="1053781"/>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83E4B1EA-86A1-A7E2-7776-B6E57682D62D}"/>
              </a:ext>
            </a:extLst>
          </p:cNvPr>
          <p:cNvPicPr>
            <a:picLocks noChangeAspect="1"/>
          </p:cNvPicPr>
          <p:nvPr/>
        </p:nvPicPr>
        <p:blipFill>
          <a:blip r:embed="rId6"/>
          <a:stretch>
            <a:fillRect/>
          </a:stretch>
        </p:blipFill>
        <p:spPr>
          <a:xfrm>
            <a:off x="10991080" y="111694"/>
            <a:ext cx="1038797" cy="1038797"/>
          </a:xfrm>
          <a:prstGeom prst="rect">
            <a:avLst/>
          </a:prstGeom>
        </p:spPr>
      </p:pic>
    </p:spTree>
    <p:extLst>
      <p:ext uri="{BB962C8B-B14F-4D97-AF65-F5344CB8AC3E}">
        <p14:creationId xmlns:p14="http://schemas.microsoft.com/office/powerpoint/2010/main" val="3363580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104D2-1310-640E-AFBA-99CE751008B7}"/>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3BED7CE4-8578-5020-D56E-516FFCD486C5}"/>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26FB2C75-563E-45B2-B597-480D42C28FDC}"/>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1FD787A4-7911-8455-1CDA-8B49489BA808}"/>
              </a:ext>
            </a:extLst>
          </p:cNvPr>
          <p:cNvPicPr>
            <a:picLocks noChangeAspect="1"/>
          </p:cNvPicPr>
          <p:nvPr/>
        </p:nvPicPr>
        <p:blipFill>
          <a:blip r:embed="rId3"/>
          <a:stretch>
            <a:fillRect/>
          </a:stretch>
        </p:blipFill>
        <p:spPr>
          <a:xfrm>
            <a:off x="1025841" y="111694"/>
            <a:ext cx="1337213" cy="1895500"/>
          </a:xfrm>
          <a:prstGeom prst="rect">
            <a:avLst/>
          </a:prstGeom>
        </p:spPr>
      </p:pic>
      <p:pic>
        <p:nvPicPr>
          <p:cNvPr id="6" name="Image 5">
            <a:extLst>
              <a:ext uri="{FF2B5EF4-FFF2-40B4-BE49-F238E27FC236}">
                <a16:creationId xmlns:a16="http://schemas.microsoft.com/office/drawing/2014/main" id="{5D82837D-0C30-920F-7AA4-DEC9746C8E5E}"/>
              </a:ext>
            </a:extLst>
          </p:cNvPr>
          <p:cNvPicPr>
            <a:picLocks noChangeAspect="1"/>
          </p:cNvPicPr>
          <p:nvPr/>
        </p:nvPicPr>
        <p:blipFill>
          <a:blip r:embed="rId4"/>
          <a:stretch>
            <a:fillRect/>
          </a:stretch>
        </p:blipFill>
        <p:spPr>
          <a:xfrm>
            <a:off x="2647361" y="111694"/>
            <a:ext cx="1210860" cy="1663316"/>
          </a:xfrm>
          <a:prstGeom prst="rect">
            <a:avLst/>
          </a:prstGeom>
        </p:spPr>
      </p:pic>
      <p:sp>
        <p:nvSpPr>
          <p:cNvPr id="7" name="ZoneTexte 6">
            <a:extLst>
              <a:ext uri="{FF2B5EF4-FFF2-40B4-BE49-F238E27FC236}">
                <a16:creationId xmlns:a16="http://schemas.microsoft.com/office/drawing/2014/main" id="{E221DAD7-D491-20D4-5A76-E21E10237051}"/>
              </a:ext>
            </a:extLst>
          </p:cNvPr>
          <p:cNvSpPr txBox="1"/>
          <p:nvPr/>
        </p:nvSpPr>
        <p:spPr>
          <a:xfrm>
            <a:off x="449496" y="2782669"/>
            <a:ext cx="560659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Lisons ensemble le </a:t>
            </a:r>
            <a:r>
              <a:rPr lang="fr-FR" sz="2600" b="1" dirty="0"/>
              <a:t>problème 7</a:t>
            </a:r>
          </a:p>
          <a:p>
            <a:r>
              <a:rPr lang="fr-FR" sz="2600" b="1" dirty="0"/>
              <a:t>3/ </a:t>
            </a:r>
            <a:r>
              <a:rPr lang="fr-FR" sz="2600" dirty="0"/>
              <a:t>Peux-tu l’expliquer ?</a:t>
            </a:r>
          </a:p>
          <a:p>
            <a:r>
              <a:rPr lang="fr-FR" sz="2600" b="1" dirty="0"/>
              <a:t>4/ </a:t>
            </a:r>
            <a:r>
              <a:rPr lang="fr-FR" sz="2600" dirty="0"/>
              <a:t>Cherche le type de problème</a:t>
            </a:r>
            <a:endParaRPr lang="fr-FR" sz="2600" b="1" dirty="0"/>
          </a:p>
          <a:p>
            <a:r>
              <a:rPr lang="fr-FR" sz="2600" b="1" dirty="0"/>
              <a:t>5/ </a:t>
            </a:r>
            <a:r>
              <a:rPr lang="fr-FR" sz="2600" dirty="0"/>
              <a:t>Résous le problème</a:t>
            </a:r>
            <a:endParaRPr lang="fr-FR" sz="2600" b="1" dirty="0"/>
          </a:p>
        </p:txBody>
      </p:sp>
      <p:sp>
        <p:nvSpPr>
          <p:cNvPr id="5" name="ZoneTexte 4">
            <a:extLst>
              <a:ext uri="{FF2B5EF4-FFF2-40B4-BE49-F238E27FC236}">
                <a16:creationId xmlns:a16="http://schemas.microsoft.com/office/drawing/2014/main" id="{F614A47D-5B02-CAAB-BE2A-2353872F40C8}"/>
              </a:ext>
            </a:extLst>
          </p:cNvPr>
          <p:cNvSpPr txBox="1"/>
          <p:nvPr/>
        </p:nvSpPr>
        <p:spPr>
          <a:xfrm>
            <a:off x="6491515" y="1874728"/>
            <a:ext cx="5606588" cy="3108543"/>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pic>
        <p:nvPicPr>
          <p:cNvPr id="10" name="Picture 2" descr="Minuterie de 3 Minutes – 123Timer">
            <a:extLst>
              <a:ext uri="{FF2B5EF4-FFF2-40B4-BE49-F238E27FC236}">
                <a16:creationId xmlns:a16="http://schemas.microsoft.com/office/drawing/2014/main" id="{56A4E442-4BD9-B1DD-7295-AE6CF5EA0A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19146" y="5199782"/>
            <a:ext cx="1053781" cy="1053781"/>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a:extLst>
              <a:ext uri="{FF2B5EF4-FFF2-40B4-BE49-F238E27FC236}">
                <a16:creationId xmlns:a16="http://schemas.microsoft.com/office/drawing/2014/main" id="{2B17CDE1-EDD2-691F-4231-53CAECF5AFC7}"/>
              </a:ext>
            </a:extLst>
          </p:cNvPr>
          <p:cNvPicPr>
            <a:picLocks noChangeAspect="1"/>
          </p:cNvPicPr>
          <p:nvPr/>
        </p:nvPicPr>
        <p:blipFill>
          <a:blip r:embed="rId6"/>
          <a:stretch>
            <a:fillRect/>
          </a:stretch>
        </p:blipFill>
        <p:spPr>
          <a:xfrm>
            <a:off x="10991080" y="111694"/>
            <a:ext cx="1038797" cy="1038797"/>
          </a:xfrm>
          <a:prstGeom prst="rect">
            <a:avLst/>
          </a:prstGeom>
        </p:spPr>
      </p:pic>
    </p:spTree>
    <p:extLst>
      <p:ext uri="{BB962C8B-B14F-4D97-AF65-F5344CB8AC3E}">
        <p14:creationId xmlns:p14="http://schemas.microsoft.com/office/powerpoint/2010/main" val="1584525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77057" y="1670921"/>
              <a:ext cx="8792109" cy="2841690"/>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construis des figures géométriques – J’utilise la règle comme instrument de tracé </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les unités de longueur – Je sais utiliser la règle comme instrument de mesure et de tracé</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17BFF-19BB-DB3D-B6F6-F1D6AB8B97B1}"/>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9E648D8-2E86-75AF-66D2-6387A57D2D3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432A953-3DB3-505C-0A60-9FEAEDC589C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AB76F6CA-E2AA-AE8E-99BB-205DF2A173D4}"/>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AB76F6CA-E2AA-AE8E-99BB-205DF2A173D4}"/>
                  </a:ext>
                </a:extLst>
              </p:cNvPr>
              <p:cNvPicPr/>
              <p:nvPr/>
            </p:nvPicPr>
            <p:blipFill>
              <a:blip r:embed="rId4"/>
              <a:stretch>
                <a:fillRect/>
              </a:stretch>
            </p:blipFill>
            <p:spPr>
              <a:xfrm>
                <a:off x="1751372" y="682102"/>
                <a:ext cx="12600" cy="12600"/>
              </a:xfrm>
              <a:prstGeom prst="rect">
                <a:avLst/>
              </a:prstGeom>
            </p:spPr>
          </p:pic>
        </mc:Fallback>
      </mc:AlternateContent>
      <p:sp>
        <p:nvSpPr>
          <p:cNvPr id="33" name="ZoneTexte 32">
            <a:extLst>
              <a:ext uri="{FF2B5EF4-FFF2-40B4-BE49-F238E27FC236}">
                <a16:creationId xmlns:a16="http://schemas.microsoft.com/office/drawing/2014/main" id="{0D6A4F62-C579-2266-578C-3E865A41E575}"/>
              </a:ext>
            </a:extLst>
          </p:cNvPr>
          <p:cNvSpPr txBox="1"/>
          <p:nvPr/>
        </p:nvSpPr>
        <p:spPr>
          <a:xfrm>
            <a:off x="6450694" y="2622229"/>
            <a:ext cx="5194263" cy="1077218"/>
          </a:xfrm>
          <a:prstGeom prst="rect">
            <a:avLst/>
          </a:prstGeom>
          <a:noFill/>
        </p:spPr>
        <p:txBody>
          <a:bodyPr wrap="square" rtlCol="0">
            <a:spAutoFit/>
          </a:bodyPr>
          <a:lstStyle/>
          <a:p>
            <a:r>
              <a:rPr lang="fr-FR" sz="3200" dirty="0"/>
              <a:t>Comment mesure-t-on un segment ?</a:t>
            </a:r>
          </a:p>
        </p:txBody>
      </p:sp>
      <p:pic>
        <p:nvPicPr>
          <p:cNvPr id="34" name="Image 33">
            <a:extLst>
              <a:ext uri="{FF2B5EF4-FFF2-40B4-BE49-F238E27FC236}">
                <a16:creationId xmlns:a16="http://schemas.microsoft.com/office/drawing/2014/main" id="{0D166796-B683-904D-138B-EE65F1A2A5C5}"/>
              </a:ext>
            </a:extLst>
          </p:cNvPr>
          <p:cNvPicPr>
            <a:picLocks noChangeAspect="1"/>
          </p:cNvPicPr>
          <p:nvPr/>
        </p:nvPicPr>
        <p:blipFill>
          <a:blip r:embed="rId5"/>
          <a:stretch>
            <a:fillRect/>
          </a:stretch>
        </p:blipFill>
        <p:spPr>
          <a:xfrm>
            <a:off x="1025841" y="111694"/>
            <a:ext cx="1337213" cy="1895500"/>
          </a:xfrm>
          <a:prstGeom prst="rect">
            <a:avLst/>
          </a:prstGeom>
        </p:spPr>
      </p:pic>
      <p:sp>
        <p:nvSpPr>
          <p:cNvPr id="2" name="ZoneTexte 1">
            <a:extLst>
              <a:ext uri="{FF2B5EF4-FFF2-40B4-BE49-F238E27FC236}">
                <a16:creationId xmlns:a16="http://schemas.microsoft.com/office/drawing/2014/main" id="{B0A77733-5F57-BCBF-E821-F9E6997726B1}"/>
              </a:ext>
            </a:extLst>
          </p:cNvPr>
          <p:cNvSpPr txBox="1"/>
          <p:nvPr/>
        </p:nvSpPr>
        <p:spPr>
          <a:xfrm>
            <a:off x="449495" y="2669866"/>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Les apprentis géomètres</a:t>
            </a:r>
          </a:p>
          <a:p>
            <a:r>
              <a:rPr lang="fr-FR" sz="2600" b="1" dirty="0"/>
              <a:t>2/ </a:t>
            </a:r>
            <a:r>
              <a:rPr lang="fr-FR" sz="2600" dirty="0"/>
              <a:t>Avance à ton rythme</a:t>
            </a:r>
            <a:endParaRPr lang="fr-FR" sz="2600" b="1" dirty="0"/>
          </a:p>
        </p:txBody>
      </p:sp>
      <p:pic>
        <p:nvPicPr>
          <p:cNvPr id="5" name="Image 4">
            <a:extLst>
              <a:ext uri="{FF2B5EF4-FFF2-40B4-BE49-F238E27FC236}">
                <a16:creationId xmlns:a16="http://schemas.microsoft.com/office/drawing/2014/main" id="{0BBE7541-1A5C-CFDE-4D5D-8EABB3862CAF}"/>
              </a:ext>
            </a:extLst>
          </p:cNvPr>
          <p:cNvPicPr>
            <a:picLocks noChangeAspect="1"/>
          </p:cNvPicPr>
          <p:nvPr/>
        </p:nvPicPr>
        <p:blipFill>
          <a:blip r:embed="rId6"/>
          <a:stretch>
            <a:fillRect/>
          </a:stretch>
        </p:blipFill>
        <p:spPr>
          <a:xfrm>
            <a:off x="10687361" y="294491"/>
            <a:ext cx="957596" cy="1174409"/>
          </a:xfrm>
          <a:prstGeom prst="rect">
            <a:avLst/>
          </a:prstGeom>
        </p:spPr>
      </p:pic>
    </p:spTree>
    <p:extLst>
      <p:ext uri="{BB962C8B-B14F-4D97-AF65-F5344CB8AC3E}">
        <p14:creationId xmlns:p14="http://schemas.microsoft.com/office/powerpoint/2010/main" val="517157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830922" y="1939485"/>
              <a:ext cx="7482155" cy="1494084"/>
            </a:xfrm>
            <a:prstGeom prst="rect">
              <a:avLst/>
            </a:prstGeom>
            <a:noFill/>
          </p:spPr>
          <p:txBody>
            <a:bodyPr wrap="square" rtlCol="0">
              <a:spAutoFit/>
            </a:bodyPr>
            <a:lstStyle/>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reconnais les formes géométriques</a:t>
              </a: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22FEE2-1CEA-46B8-41F1-73193C6C1DDB}"/>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BB81C29-6E84-2CD3-25B0-0267A7B5C86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1C0F087C-3E42-B14A-8DC0-F73FD0B892C1}"/>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6DA49CB1-0F3B-6329-DAF0-31FCC984E955}"/>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6DA49CB1-0F3B-6329-DAF0-31FCC984E955}"/>
                  </a:ext>
                </a:extLst>
              </p:cNvPr>
              <p:cNvPicPr/>
              <p:nvPr/>
            </p:nvPicPr>
            <p:blipFill>
              <a:blip r:embed="rId4"/>
              <a:stretch>
                <a:fillRect/>
              </a:stretch>
            </p:blipFill>
            <p:spPr>
              <a:xfrm>
                <a:off x="1751372" y="682102"/>
                <a:ext cx="12600" cy="12600"/>
              </a:xfrm>
              <a:prstGeom prst="rect">
                <a:avLst/>
              </a:prstGeom>
            </p:spPr>
          </p:pic>
        </mc:Fallback>
      </mc:AlternateContent>
      <p:pic>
        <p:nvPicPr>
          <p:cNvPr id="2052" name="Picture 4" descr="Cure Dents, Pique Apéritif en Bois - Mon-Droguiste.com">
            <a:extLst>
              <a:ext uri="{FF2B5EF4-FFF2-40B4-BE49-F238E27FC236}">
                <a16:creationId xmlns:a16="http://schemas.microsoft.com/office/drawing/2014/main" id="{3B2CB8F3-0155-654E-532E-DEA0274CEF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5804" y="246908"/>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PÂTE A MODELER SUPERSOFT">
            <a:extLst>
              <a:ext uri="{FF2B5EF4-FFF2-40B4-BE49-F238E27FC236}">
                <a16:creationId xmlns:a16="http://schemas.microsoft.com/office/drawing/2014/main" id="{97A06781-3D8E-50D4-3307-488DC42D02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0156" y="209086"/>
            <a:ext cx="1285648" cy="1285648"/>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a:extLst>
              <a:ext uri="{FF2B5EF4-FFF2-40B4-BE49-F238E27FC236}">
                <a16:creationId xmlns:a16="http://schemas.microsoft.com/office/drawing/2014/main" id="{096B64EF-DE3B-84FC-8FEF-24475E6F5032}"/>
              </a:ext>
            </a:extLst>
          </p:cNvPr>
          <p:cNvSpPr txBox="1"/>
          <p:nvPr/>
        </p:nvSpPr>
        <p:spPr>
          <a:xfrm>
            <a:off x="755897" y="1593646"/>
            <a:ext cx="4946070" cy="2492990"/>
          </a:xfrm>
          <a:prstGeom prst="rect">
            <a:avLst/>
          </a:prstGeom>
          <a:noFill/>
        </p:spPr>
        <p:txBody>
          <a:bodyPr wrap="square">
            <a:spAutoFit/>
          </a:bodyPr>
          <a:lstStyle/>
          <a:p>
            <a:r>
              <a:rPr lang="fr-FR" sz="2600" dirty="0"/>
              <a:t>Avec un camarade,  tu vas fabriquer :</a:t>
            </a:r>
          </a:p>
          <a:p>
            <a:r>
              <a:rPr lang="fr-FR" sz="2600" b="1" dirty="0"/>
              <a:t>un triangle, un carré et un rectangle</a:t>
            </a:r>
          </a:p>
          <a:p>
            <a:r>
              <a:rPr lang="fr-FR" sz="2600" dirty="0"/>
              <a:t>en associant deux pics avec une petite boule de pâte à modeler</a:t>
            </a:r>
          </a:p>
        </p:txBody>
      </p:sp>
      <p:pic>
        <p:nvPicPr>
          <p:cNvPr id="2054" name="Picture 6" descr="Minuterie de 10 Minutes – 123Timer">
            <a:extLst>
              <a:ext uri="{FF2B5EF4-FFF2-40B4-BE49-F238E27FC236}">
                <a16:creationId xmlns:a16="http://schemas.microsoft.com/office/drawing/2014/main" id="{D21D34E7-CB5D-3CD2-40CF-B398CF06CBE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5067" y="4082049"/>
            <a:ext cx="1133907" cy="1133907"/>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a:extLst>
              <a:ext uri="{FF2B5EF4-FFF2-40B4-BE49-F238E27FC236}">
                <a16:creationId xmlns:a16="http://schemas.microsoft.com/office/drawing/2014/main" id="{853D5590-C58B-6114-556F-054BE0D36DD1}"/>
              </a:ext>
            </a:extLst>
          </p:cNvPr>
          <p:cNvSpPr txBox="1"/>
          <p:nvPr/>
        </p:nvSpPr>
        <p:spPr>
          <a:xfrm>
            <a:off x="6266367" y="1220588"/>
            <a:ext cx="5699766" cy="5262979"/>
          </a:xfrm>
          <a:prstGeom prst="rect">
            <a:avLst/>
          </a:prstGeom>
          <a:noFill/>
        </p:spPr>
        <p:txBody>
          <a:bodyPr wrap="square">
            <a:spAutoFit/>
          </a:bodyPr>
          <a:lstStyle/>
          <a:p>
            <a:r>
              <a:rPr lang="fr-FR" sz="2800" dirty="0"/>
              <a:t>Pour mesurer la taille d’un éléphant, quelle unité j’utilise : le centimètre, le mètre ou le kilomètre ? </a:t>
            </a:r>
          </a:p>
          <a:p>
            <a:endParaRPr lang="fr-FR" sz="2800" dirty="0"/>
          </a:p>
          <a:p>
            <a:r>
              <a:rPr lang="fr-FR" sz="2800" dirty="0"/>
              <a:t>Pour mesurer la hauteur d’une maison ?</a:t>
            </a:r>
          </a:p>
          <a:p>
            <a:endParaRPr lang="fr-FR" sz="2800" dirty="0"/>
          </a:p>
          <a:p>
            <a:r>
              <a:rPr lang="fr-FR" sz="2800" dirty="0"/>
              <a:t>Pour mesurer la longueur du trajet entre deux villes ? </a:t>
            </a:r>
          </a:p>
          <a:p>
            <a:endParaRPr lang="fr-FR" sz="2800" dirty="0"/>
          </a:p>
          <a:p>
            <a:r>
              <a:rPr lang="fr-FR" sz="2800" dirty="0"/>
              <a:t>Pour mesurer la longueur d’un serpent ?</a:t>
            </a:r>
          </a:p>
        </p:txBody>
      </p:sp>
      <p:pic>
        <p:nvPicPr>
          <p:cNvPr id="2" name="Image 1">
            <a:extLst>
              <a:ext uri="{FF2B5EF4-FFF2-40B4-BE49-F238E27FC236}">
                <a16:creationId xmlns:a16="http://schemas.microsoft.com/office/drawing/2014/main" id="{769F53B8-EAFF-F525-F6D3-66A216E58AC4}"/>
              </a:ext>
            </a:extLst>
          </p:cNvPr>
          <p:cNvPicPr>
            <a:picLocks noChangeAspect="1"/>
          </p:cNvPicPr>
          <p:nvPr/>
        </p:nvPicPr>
        <p:blipFill>
          <a:blip r:embed="rId8"/>
          <a:stretch>
            <a:fillRect/>
          </a:stretch>
        </p:blipFill>
        <p:spPr>
          <a:xfrm>
            <a:off x="11152375" y="101017"/>
            <a:ext cx="957596" cy="1174409"/>
          </a:xfrm>
          <a:prstGeom prst="rect">
            <a:avLst/>
          </a:prstGeom>
        </p:spPr>
      </p:pic>
    </p:spTree>
    <p:extLst>
      <p:ext uri="{BB962C8B-B14F-4D97-AF65-F5344CB8AC3E}">
        <p14:creationId xmlns:p14="http://schemas.microsoft.com/office/powerpoint/2010/main" val="2096516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AD94D-18A3-6FED-C061-6D19B608F6EE}"/>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B912605-22FA-E482-CAAD-955A017DBA97}"/>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DD3ABDA-9128-FA4B-51D7-CE0E93548DFD}"/>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78BEF09D-C46F-F3A6-780D-196618A37E75}"/>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78BEF09D-C46F-F3A6-780D-196618A37E75}"/>
                  </a:ext>
                </a:extLst>
              </p:cNvPr>
              <p:cNvPicPr/>
              <p:nvPr/>
            </p:nvPicPr>
            <p:blipFill>
              <a:blip r:embed="rId4"/>
              <a:stretch>
                <a:fillRect/>
              </a:stretch>
            </p:blipFill>
            <p:spPr>
              <a:xfrm>
                <a:off x="1751372" y="682102"/>
                <a:ext cx="12600" cy="12600"/>
              </a:xfrm>
              <a:prstGeom prst="rect">
                <a:avLst/>
              </a:prstGeom>
            </p:spPr>
          </p:pic>
        </mc:Fallback>
      </mc:AlternateContent>
      <p:pic>
        <p:nvPicPr>
          <p:cNvPr id="2" name="Picture 2" descr="fiche › Pride Mobility France">
            <a:extLst>
              <a:ext uri="{FF2B5EF4-FFF2-40B4-BE49-F238E27FC236}">
                <a16:creationId xmlns:a16="http://schemas.microsoft.com/office/drawing/2014/main" id="{8D15581B-4D9D-9F67-A3D8-63CA384E66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5167" y="182559"/>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72600A61-C75F-A25A-38BB-4521BF00D338}"/>
              </a:ext>
            </a:extLst>
          </p:cNvPr>
          <p:cNvPicPr>
            <a:picLocks noChangeAspect="1"/>
          </p:cNvPicPr>
          <p:nvPr/>
        </p:nvPicPr>
        <p:blipFill>
          <a:blip r:embed="rId6"/>
          <a:stretch>
            <a:fillRect/>
          </a:stretch>
        </p:blipFill>
        <p:spPr>
          <a:xfrm>
            <a:off x="1860190" y="688221"/>
            <a:ext cx="3133156" cy="4366682"/>
          </a:xfrm>
          <a:prstGeom prst="rect">
            <a:avLst/>
          </a:prstGeom>
        </p:spPr>
      </p:pic>
      <p:pic>
        <p:nvPicPr>
          <p:cNvPr id="8" name="Image 7">
            <a:extLst>
              <a:ext uri="{FF2B5EF4-FFF2-40B4-BE49-F238E27FC236}">
                <a16:creationId xmlns:a16="http://schemas.microsoft.com/office/drawing/2014/main" id="{2387B612-C693-DE10-530E-1184207B08E4}"/>
              </a:ext>
            </a:extLst>
          </p:cNvPr>
          <p:cNvPicPr>
            <a:picLocks noChangeAspect="1"/>
          </p:cNvPicPr>
          <p:nvPr/>
        </p:nvPicPr>
        <p:blipFill>
          <a:blip r:embed="rId7"/>
          <a:stretch>
            <a:fillRect/>
          </a:stretch>
        </p:blipFill>
        <p:spPr>
          <a:xfrm>
            <a:off x="7725003" y="688221"/>
            <a:ext cx="2948538" cy="4212197"/>
          </a:xfrm>
          <a:prstGeom prst="rect">
            <a:avLst/>
          </a:prstGeom>
        </p:spPr>
      </p:pic>
    </p:spTree>
    <p:extLst>
      <p:ext uri="{BB962C8B-B14F-4D97-AF65-F5344CB8AC3E}">
        <p14:creationId xmlns:p14="http://schemas.microsoft.com/office/powerpoint/2010/main" val="15322843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B91B2-9DA0-9D2F-23D6-0123647211E6}"/>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BFA58BEA-DA59-0A41-0A3D-72139F609CBC}"/>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1FA395D6-1BFF-6AD4-009C-DAE27304A897}"/>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9EF0A314-F00C-3A8C-D8E2-63BBB0D3AAFC}"/>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9EF0A314-F00C-3A8C-D8E2-63BBB0D3AAFC}"/>
                  </a:ext>
                </a:extLst>
              </p:cNvPr>
              <p:cNvPicPr/>
              <p:nvPr/>
            </p:nvPicPr>
            <p:blipFill>
              <a:blip r:embed="rId4"/>
              <a:stretch>
                <a:fillRect/>
              </a:stretch>
            </p:blipFill>
            <p:spPr>
              <a:xfrm>
                <a:off x="1751372" y="682102"/>
                <a:ext cx="12600" cy="12600"/>
              </a:xfrm>
              <a:prstGeom prst="rect">
                <a:avLst/>
              </a:prstGeom>
            </p:spPr>
          </p:pic>
        </mc:Fallback>
      </mc:AlternateContent>
      <p:pic>
        <p:nvPicPr>
          <p:cNvPr id="7" name="Image 6">
            <a:extLst>
              <a:ext uri="{FF2B5EF4-FFF2-40B4-BE49-F238E27FC236}">
                <a16:creationId xmlns:a16="http://schemas.microsoft.com/office/drawing/2014/main" id="{2E424268-5BD2-15DE-37AD-F007BA9DC2CE}"/>
              </a:ext>
            </a:extLst>
          </p:cNvPr>
          <p:cNvPicPr>
            <a:picLocks noChangeAspect="1"/>
          </p:cNvPicPr>
          <p:nvPr/>
        </p:nvPicPr>
        <p:blipFill>
          <a:blip r:embed="rId5"/>
          <a:stretch>
            <a:fillRect/>
          </a:stretch>
        </p:blipFill>
        <p:spPr>
          <a:xfrm>
            <a:off x="1415965" y="838425"/>
            <a:ext cx="4056747" cy="5645142"/>
          </a:xfrm>
          <a:prstGeom prst="rect">
            <a:avLst/>
          </a:prstGeom>
        </p:spPr>
      </p:pic>
      <p:pic>
        <p:nvPicPr>
          <p:cNvPr id="8" name="Image 7">
            <a:extLst>
              <a:ext uri="{FF2B5EF4-FFF2-40B4-BE49-F238E27FC236}">
                <a16:creationId xmlns:a16="http://schemas.microsoft.com/office/drawing/2014/main" id="{EE7E2677-139F-BAB2-D4D9-FAED31F70092}"/>
              </a:ext>
            </a:extLst>
          </p:cNvPr>
          <p:cNvPicPr>
            <a:picLocks noChangeAspect="1"/>
          </p:cNvPicPr>
          <p:nvPr/>
        </p:nvPicPr>
        <p:blipFill>
          <a:blip r:embed="rId6"/>
          <a:stretch>
            <a:fillRect/>
          </a:stretch>
        </p:blipFill>
        <p:spPr>
          <a:xfrm>
            <a:off x="10696208" y="166382"/>
            <a:ext cx="1214120" cy="1690370"/>
          </a:xfrm>
          <a:prstGeom prst="rect">
            <a:avLst/>
          </a:prstGeom>
        </p:spPr>
      </p:pic>
      <p:sp>
        <p:nvSpPr>
          <p:cNvPr id="9" name="ZoneTexte 8">
            <a:extLst>
              <a:ext uri="{FF2B5EF4-FFF2-40B4-BE49-F238E27FC236}">
                <a16:creationId xmlns:a16="http://schemas.microsoft.com/office/drawing/2014/main" id="{6B1CBAE2-4789-7C3E-560D-4723DA928BD6}"/>
              </a:ext>
            </a:extLst>
          </p:cNvPr>
          <p:cNvSpPr txBox="1"/>
          <p:nvPr/>
        </p:nvSpPr>
        <p:spPr>
          <a:xfrm>
            <a:off x="6303738" y="2559684"/>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Les apprentis géomètres</a:t>
            </a:r>
          </a:p>
          <a:p>
            <a:r>
              <a:rPr lang="fr-FR" sz="2600" b="1"/>
              <a:t>2/ </a:t>
            </a:r>
            <a:r>
              <a:rPr lang="fr-FR" sz="2600"/>
              <a:t>Avance à ton rythme</a:t>
            </a:r>
            <a:endParaRPr lang="fr-FR" sz="2600" b="1" dirty="0"/>
          </a:p>
        </p:txBody>
      </p:sp>
      <p:sp>
        <p:nvSpPr>
          <p:cNvPr id="2" name="ZoneTexte 1">
            <a:extLst>
              <a:ext uri="{FF2B5EF4-FFF2-40B4-BE49-F238E27FC236}">
                <a16:creationId xmlns:a16="http://schemas.microsoft.com/office/drawing/2014/main" id="{80F70AC1-8617-8764-8F25-CF7C0C2E2FB9}"/>
              </a:ext>
            </a:extLst>
          </p:cNvPr>
          <p:cNvSpPr txBox="1"/>
          <p:nvPr/>
        </p:nvSpPr>
        <p:spPr>
          <a:xfrm>
            <a:off x="2732926" y="328773"/>
            <a:ext cx="2131161" cy="492443"/>
          </a:xfrm>
          <a:prstGeom prst="rect">
            <a:avLst/>
          </a:prstGeom>
          <a:noFill/>
        </p:spPr>
        <p:txBody>
          <a:bodyPr wrap="none" rtlCol="0">
            <a:spAutoFit/>
          </a:bodyPr>
          <a:lstStyle/>
          <a:p>
            <a:r>
              <a:rPr lang="fr-FR" sz="2600"/>
              <a:t>Lisons la leçon</a:t>
            </a:r>
          </a:p>
        </p:txBody>
      </p:sp>
    </p:spTree>
    <p:extLst>
      <p:ext uri="{BB962C8B-B14F-4D97-AF65-F5344CB8AC3E}">
        <p14:creationId xmlns:p14="http://schemas.microsoft.com/office/powerpoint/2010/main" val="2468286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9D0CB-8B08-3955-91B9-EEA8E9A8061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B3FBF51F-1B83-97E1-6E57-9472A3A854FE}"/>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6B3B8E81-3CD3-DCE8-1520-2DC8B3DB19AC}"/>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E3974D7A-20CC-898A-3F7F-0B39FA813CAD}"/>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4" name="Image 3">
            <a:extLst>
              <a:ext uri="{FF2B5EF4-FFF2-40B4-BE49-F238E27FC236}">
                <a16:creationId xmlns:a16="http://schemas.microsoft.com/office/drawing/2014/main" id="{E10703E2-24A3-6C8A-F241-1A5DBC0B30D8}"/>
              </a:ext>
            </a:extLst>
          </p:cNvPr>
          <p:cNvPicPr>
            <a:picLocks noChangeAspect="1"/>
          </p:cNvPicPr>
          <p:nvPr/>
        </p:nvPicPr>
        <p:blipFill>
          <a:blip r:embed="rId3"/>
          <a:stretch>
            <a:fillRect/>
          </a:stretch>
        </p:blipFill>
        <p:spPr>
          <a:xfrm>
            <a:off x="5212206" y="134571"/>
            <a:ext cx="1687758" cy="1307632"/>
          </a:xfrm>
          <a:prstGeom prst="rect">
            <a:avLst/>
          </a:prstGeom>
        </p:spPr>
      </p:pic>
      <p:pic>
        <p:nvPicPr>
          <p:cNvPr id="8" name="Image 7">
            <a:extLst>
              <a:ext uri="{FF2B5EF4-FFF2-40B4-BE49-F238E27FC236}">
                <a16:creationId xmlns:a16="http://schemas.microsoft.com/office/drawing/2014/main" id="{AE10397B-16C8-5715-F8D1-2ED79AAC450E}"/>
              </a:ext>
            </a:extLst>
          </p:cNvPr>
          <p:cNvPicPr>
            <a:picLocks noChangeAspect="1"/>
          </p:cNvPicPr>
          <p:nvPr/>
        </p:nvPicPr>
        <p:blipFill>
          <a:blip r:embed="rId4"/>
          <a:stretch>
            <a:fillRect/>
          </a:stretch>
        </p:blipFill>
        <p:spPr>
          <a:xfrm>
            <a:off x="3417827" y="2007149"/>
            <a:ext cx="5356346" cy="4282093"/>
          </a:xfrm>
          <a:prstGeom prst="rect">
            <a:avLst/>
          </a:prstGeom>
        </p:spPr>
      </p:pic>
      <p:sp>
        <p:nvSpPr>
          <p:cNvPr id="9" name="ZoneTexte 8">
            <a:extLst>
              <a:ext uri="{FF2B5EF4-FFF2-40B4-BE49-F238E27FC236}">
                <a16:creationId xmlns:a16="http://schemas.microsoft.com/office/drawing/2014/main" id="{7F14C6D4-8210-DBAD-8611-3752D07EC1C2}"/>
              </a:ext>
            </a:extLst>
          </p:cNvPr>
          <p:cNvSpPr txBox="1"/>
          <p:nvPr/>
        </p:nvSpPr>
        <p:spPr>
          <a:xfrm>
            <a:off x="1256422" y="1461728"/>
            <a:ext cx="9925281" cy="584775"/>
          </a:xfrm>
          <a:prstGeom prst="rect">
            <a:avLst/>
          </a:prstGeom>
          <a:noFill/>
        </p:spPr>
        <p:txBody>
          <a:bodyPr wrap="none" rtlCol="0">
            <a:spAutoFit/>
          </a:bodyPr>
          <a:lstStyle/>
          <a:p>
            <a:r>
              <a:rPr lang="fr-FR" sz="3200" dirty="0"/>
              <a:t>Réalise le modèle en utilisant toutes les pièces du tangram</a:t>
            </a:r>
          </a:p>
        </p:txBody>
      </p:sp>
    </p:spTree>
    <p:extLst>
      <p:ext uri="{BB962C8B-B14F-4D97-AF65-F5344CB8AC3E}">
        <p14:creationId xmlns:p14="http://schemas.microsoft.com/office/powerpoint/2010/main" val="2573001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689DDE-7328-D64F-9B8B-F931BA80DCDB}"/>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21536D7C-3D97-BD96-1349-D70BC7FECFDC}"/>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156A5D72-AACB-F54E-C2D7-8EFDBFAD3B19}"/>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36E4C955-D07A-1905-21E1-F55A59068EBD}"/>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4" name="Image 3">
            <a:extLst>
              <a:ext uri="{FF2B5EF4-FFF2-40B4-BE49-F238E27FC236}">
                <a16:creationId xmlns:a16="http://schemas.microsoft.com/office/drawing/2014/main" id="{40F91113-461A-9DE2-CF47-F73656C1AE34}"/>
              </a:ext>
            </a:extLst>
          </p:cNvPr>
          <p:cNvPicPr>
            <a:picLocks noChangeAspect="1"/>
          </p:cNvPicPr>
          <p:nvPr/>
        </p:nvPicPr>
        <p:blipFill>
          <a:blip r:embed="rId3"/>
          <a:stretch>
            <a:fillRect/>
          </a:stretch>
        </p:blipFill>
        <p:spPr>
          <a:xfrm>
            <a:off x="5212206" y="134571"/>
            <a:ext cx="1687758" cy="1307632"/>
          </a:xfrm>
          <a:prstGeom prst="rect">
            <a:avLst/>
          </a:prstGeom>
        </p:spPr>
      </p:pic>
      <p:sp>
        <p:nvSpPr>
          <p:cNvPr id="9" name="ZoneTexte 8">
            <a:extLst>
              <a:ext uri="{FF2B5EF4-FFF2-40B4-BE49-F238E27FC236}">
                <a16:creationId xmlns:a16="http://schemas.microsoft.com/office/drawing/2014/main" id="{33012A8B-B69C-13AF-F7CB-FE58AC3BB038}"/>
              </a:ext>
            </a:extLst>
          </p:cNvPr>
          <p:cNvSpPr txBox="1"/>
          <p:nvPr/>
        </p:nvSpPr>
        <p:spPr>
          <a:xfrm>
            <a:off x="4798016" y="1442203"/>
            <a:ext cx="2595967" cy="584775"/>
          </a:xfrm>
          <a:prstGeom prst="rect">
            <a:avLst/>
          </a:prstGeom>
          <a:noFill/>
        </p:spPr>
        <p:txBody>
          <a:bodyPr wrap="none" rtlCol="0">
            <a:spAutoFit/>
          </a:bodyPr>
          <a:lstStyle/>
          <a:p>
            <a:r>
              <a:rPr lang="fr-FR" sz="3200" dirty="0"/>
              <a:t>Voici un indice</a:t>
            </a:r>
          </a:p>
        </p:txBody>
      </p:sp>
      <p:pic>
        <p:nvPicPr>
          <p:cNvPr id="3" name="Image 2">
            <a:extLst>
              <a:ext uri="{FF2B5EF4-FFF2-40B4-BE49-F238E27FC236}">
                <a16:creationId xmlns:a16="http://schemas.microsoft.com/office/drawing/2014/main" id="{DBFD72D2-0D55-F80A-BAA9-28B6C947B21C}"/>
              </a:ext>
            </a:extLst>
          </p:cNvPr>
          <p:cNvPicPr>
            <a:picLocks noChangeAspect="1"/>
          </p:cNvPicPr>
          <p:nvPr/>
        </p:nvPicPr>
        <p:blipFill>
          <a:blip r:embed="rId4"/>
          <a:stretch>
            <a:fillRect/>
          </a:stretch>
        </p:blipFill>
        <p:spPr>
          <a:xfrm>
            <a:off x="3664050" y="2066028"/>
            <a:ext cx="5438851" cy="4345046"/>
          </a:xfrm>
          <a:prstGeom prst="rect">
            <a:avLst/>
          </a:prstGeom>
        </p:spPr>
      </p:pic>
    </p:spTree>
    <p:extLst>
      <p:ext uri="{BB962C8B-B14F-4D97-AF65-F5344CB8AC3E}">
        <p14:creationId xmlns:p14="http://schemas.microsoft.com/office/powerpoint/2010/main" val="4189122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418E12-D409-1559-DA9B-F2DE9B6E4C7B}"/>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1062B73D-D322-55DE-95C8-37E01A24460A}"/>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6C080177-87AD-4B53-CA91-94C152CC782D}"/>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D86289FA-4EEE-8D75-B1F2-71A6A3BB3B67}"/>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4" name="Image 3">
            <a:extLst>
              <a:ext uri="{FF2B5EF4-FFF2-40B4-BE49-F238E27FC236}">
                <a16:creationId xmlns:a16="http://schemas.microsoft.com/office/drawing/2014/main" id="{B44FF992-99C1-67E5-F94C-5F4958290E04}"/>
              </a:ext>
            </a:extLst>
          </p:cNvPr>
          <p:cNvPicPr>
            <a:picLocks noChangeAspect="1"/>
          </p:cNvPicPr>
          <p:nvPr/>
        </p:nvPicPr>
        <p:blipFill>
          <a:blip r:embed="rId3"/>
          <a:stretch>
            <a:fillRect/>
          </a:stretch>
        </p:blipFill>
        <p:spPr>
          <a:xfrm>
            <a:off x="5212206" y="134571"/>
            <a:ext cx="1687758" cy="1307632"/>
          </a:xfrm>
          <a:prstGeom prst="rect">
            <a:avLst/>
          </a:prstGeom>
        </p:spPr>
      </p:pic>
      <p:grpSp>
        <p:nvGrpSpPr>
          <p:cNvPr id="2" name="Groupe 1">
            <a:extLst>
              <a:ext uri="{FF2B5EF4-FFF2-40B4-BE49-F238E27FC236}">
                <a16:creationId xmlns:a16="http://schemas.microsoft.com/office/drawing/2014/main" id="{DD2CE439-F215-01F5-69C3-5A5352B7FFE0}"/>
              </a:ext>
            </a:extLst>
          </p:cNvPr>
          <p:cNvGrpSpPr/>
          <p:nvPr/>
        </p:nvGrpSpPr>
        <p:grpSpPr>
          <a:xfrm>
            <a:off x="3098193" y="2065106"/>
            <a:ext cx="6210193" cy="4452840"/>
            <a:chOff x="701360" y="995335"/>
            <a:chExt cx="7647262" cy="5647799"/>
          </a:xfrm>
        </p:grpSpPr>
        <p:sp>
          <p:nvSpPr>
            <p:cNvPr id="5" name="Triangle rectangle 4">
              <a:extLst>
                <a:ext uri="{FF2B5EF4-FFF2-40B4-BE49-F238E27FC236}">
                  <a16:creationId xmlns:a16="http://schemas.microsoft.com/office/drawing/2014/main" id="{44EAF242-EBE0-6363-1F18-2338B2524F93}"/>
                </a:ext>
              </a:extLst>
            </p:cNvPr>
            <p:cNvSpPr/>
            <p:nvPr/>
          </p:nvSpPr>
          <p:spPr>
            <a:xfrm rot="5400000" flipH="1">
              <a:off x="5293924" y="3588435"/>
              <a:ext cx="3050084" cy="3059313"/>
            </a:xfrm>
            <a:prstGeom prst="rtTriangle">
              <a:avLst/>
            </a:prstGeom>
            <a:solidFill>
              <a:schemeClr val="tx1"/>
            </a:solidFill>
            <a:ln w="28575">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Triangle rectangle 5">
              <a:extLst>
                <a:ext uri="{FF2B5EF4-FFF2-40B4-BE49-F238E27FC236}">
                  <a16:creationId xmlns:a16="http://schemas.microsoft.com/office/drawing/2014/main" id="{F3D63C22-E659-8D09-B70B-9D3D3CA40157}"/>
                </a:ext>
              </a:extLst>
            </p:cNvPr>
            <p:cNvSpPr/>
            <p:nvPr/>
          </p:nvSpPr>
          <p:spPr>
            <a:xfrm flipH="1">
              <a:off x="701360" y="3583821"/>
              <a:ext cx="3050084" cy="3059313"/>
            </a:xfrm>
            <a:prstGeom prst="rtTriangle">
              <a:avLst/>
            </a:prstGeom>
            <a:solidFill>
              <a:schemeClr val="tx1"/>
            </a:solidFill>
            <a:ln w="28575">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CA833FF8-ABA4-50F2-FBED-62D8050C3A24}"/>
                </a:ext>
              </a:extLst>
            </p:cNvPr>
            <p:cNvSpPr/>
            <p:nvPr/>
          </p:nvSpPr>
          <p:spPr>
            <a:xfrm>
              <a:off x="3751444" y="2070249"/>
              <a:ext cx="1522800" cy="1522800"/>
            </a:xfrm>
            <a:prstGeom prst="rect">
              <a:avLst/>
            </a:prstGeom>
            <a:solidFill>
              <a:schemeClr val="tx1"/>
            </a:solidFill>
            <a:ln w="28575">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riangle rectangle 7">
              <a:extLst>
                <a:ext uri="{FF2B5EF4-FFF2-40B4-BE49-F238E27FC236}">
                  <a16:creationId xmlns:a16="http://schemas.microsoft.com/office/drawing/2014/main" id="{CA36916B-8F8E-5A70-7C98-2D7C488C9FFC}"/>
                </a:ext>
              </a:extLst>
            </p:cNvPr>
            <p:cNvSpPr/>
            <p:nvPr/>
          </p:nvSpPr>
          <p:spPr>
            <a:xfrm>
              <a:off x="3758712" y="3608887"/>
              <a:ext cx="1523328" cy="1523328"/>
            </a:xfrm>
            <a:prstGeom prst="rtTriangle">
              <a:avLst/>
            </a:prstGeom>
            <a:solidFill>
              <a:schemeClr val="tx1"/>
            </a:solidFill>
            <a:ln w="28575">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rectangle 11">
              <a:extLst>
                <a:ext uri="{FF2B5EF4-FFF2-40B4-BE49-F238E27FC236}">
                  <a16:creationId xmlns:a16="http://schemas.microsoft.com/office/drawing/2014/main" id="{E598D6C1-3A0E-F0A0-D213-C0DC173EE4DD}"/>
                </a:ext>
              </a:extLst>
            </p:cNvPr>
            <p:cNvSpPr/>
            <p:nvPr/>
          </p:nvSpPr>
          <p:spPr>
            <a:xfrm rot="8095256">
              <a:off x="3384043" y="986551"/>
              <a:ext cx="2160000" cy="2177568"/>
            </a:xfrm>
            <a:prstGeom prst="rtTriangle">
              <a:avLst/>
            </a:prstGeom>
            <a:solidFill>
              <a:schemeClr val="tx1"/>
            </a:solidFill>
            <a:ln w="28575">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Triangle rectangle 13">
              <a:extLst>
                <a:ext uri="{FF2B5EF4-FFF2-40B4-BE49-F238E27FC236}">
                  <a16:creationId xmlns:a16="http://schemas.microsoft.com/office/drawing/2014/main" id="{DDCBA668-9A8C-E5B5-B777-407EF7150847}"/>
                </a:ext>
              </a:extLst>
            </p:cNvPr>
            <p:cNvSpPr/>
            <p:nvPr/>
          </p:nvSpPr>
          <p:spPr>
            <a:xfrm>
              <a:off x="3758712" y="5119806"/>
              <a:ext cx="1523328" cy="1523328"/>
            </a:xfrm>
            <a:prstGeom prst="rtTriangle">
              <a:avLst/>
            </a:prstGeom>
            <a:solidFill>
              <a:schemeClr val="tx1"/>
            </a:solidFill>
            <a:ln w="28575">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Parallélogramme 28">
              <a:extLst>
                <a:ext uri="{FF2B5EF4-FFF2-40B4-BE49-F238E27FC236}">
                  <a16:creationId xmlns:a16="http://schemas.microsoft.com/office/drawing/2014/main" id="{8E8B2015-3250-EB36-26CC-A701DC95D2F8}"/>
                </a:ext>
              </a:extLst>
            </p:cNvPr>
            <p:cNvSpPr/>
            <p:nvPr/>
          </p:nvSpPr>
          <p:spPr>
            <a:xfrm rot="986939" flipH="1">
              <a:off x="5984270" y="2753446"/>
              <a:ext cx="1932201" cy="2807930"/>
            </a:xfrm>
            <a:custGeom>
              <a:avLst/>
              <a:gdLst>
                <a:gd name="connsiteX0" fmla="*/ 0 w 1238424"/>
                <a:gd name="connsiteY0" fmla="*/ 2009815 h 2009815"/>
                <a:gd name="connsiteX1" fmla="*/ 585316 w 1238424"/>
                <a:gd name="connsiteY1" fmla="*/ 0 h 2009815"/>
                <a:gd name="connsiteX2" fmla="*/ 1238424 w 1238424"/>
                <a:gd name="connsiteY2" fmla="*/ 0 h 2009815"/>
                <a:gd name="connsiteX3" fmla="*/ 653108 w 1238424"/>
                <a:gd name="connsiteY3" fmla="*/ 2009815 h 2009815"/>
                <a:gd name="connsiteX4" fmla="*/ 0 w 1238424"/>
                <a:gd name="connsiteY4" fmla="*/ 2009815 h 2009815"/>
                <a:gd name="connsiteX0" fmla="*/ 110631 w 1349055"/>
                <a:gd name="connsiteY0" fmla="*/ 2009815 h 2009815"/>
                <a:gd name="connsiteX1" fmla="*/ 0 w 1349055"/>
                <a:gd name="connsiteY1" fmla="*/ 735565 h 2009815"/>
                <a:gd name="connsiteX2" fmla="*/ 1349055 w 1349055"/>
                <a:gd name="connsiteY2" fmla="*/ 0 h 2009815"/>
                <a:gd name="connsiteX3" fmla="*/ 763739 w 1349055"/>
                <a:gd name="connsiteY3" fmla="*/ 2009815 h 2009815"/>
                <a:gd name="connsiteX4" fmla="*/ 110631 w 1349055"/>
                <a:gd name="connsiteY4" fmla="*/ 2009815 h 2009815"/>
                <a:gd name="connsiteX0" fmla="*/ 0 w 1932201"/>
                <a:gd name="connsiteY0" fmla="*/ 2807930 h 2807930"/>
                <a:gd name="connsiteX1" fmla="*/ 583146 w 1932201"/>
                <a:gd name="connsiteY1" fmla="*/ 735565 h 2807930"/>
                <a:gd name="connsiteX2" fmla="*/ 1932201 w 1932201"/>
                <a:gd name="connsiteY2" fmla="*/ 0 h 2807930"/>
                <a:gd name="connsiteX3" fmla="*/ 1346885 w 1932201"/>
                <a:gd name="connsiteY3" fmla="*/ 2009815 h 2807930"/>
                <a:gd name="connsiteX4" fmla="*/ 0 w 1932201"/>
                <a:gd name="connsiteY4" fmla="*/ 2807930 h 2807930"/>
                <a:gd name="connsiteX0" fmla="*/ 0 w 1932201"/>
                <a:gd name="connsiteY0" fmla="*/ 2807930 h 2807930"/>
                <a:gd name="connsiteX1" fmla="*/ 583146 w 1932201"/>
                <a:gd name="connsiteY1" fmla="*/ 735565 h 2807930"/>
                <a:gd name="connsiteX2" fmla="*/ 1932201 w 1932201"/>
                <a:gd name="connsiteY2" fmla="*/ 0 h 2807930"/>
                <a:gd name="connsiteX3" fmla="*/ 1328264 w 1932201"/>
                <a:gd name="connsiteY3" fmla="*/ 2086864 h 2807930"/>
                <a:gd name="connsiteX4" fmla="*/ 0 w 1932201"/>
                <a:gd name="connsiteY4" fmla="*/ 2807930 h 2807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2201" h="2807930">
                  <a:moveTo>
                    <a:pt x="0" y="2807930"/>
                  </a:moveTo>
                  <a:lnTo>
                    <a:pt x="583146" y="735565"/>
                  </a:lnTo>
                  <a:lnTo>
                    <a:pt x="1932201" y="0"/>
                  </a:lnTo>
                  <a:lnTo>
                    <a:pt x="1328264" y="2086864"/>
                  </a:lnTo>
                  <a:lnTo>
                    <a:pt x="0" y="2807930"/>
                  </a:lnTo>
                  <a:close/>
                </a:path>
              </a:pathLst>
            </a:custGeom>
            <a:solidFill>
              <a:schemeClr val="tx1"/>
            </a:solidFill>
            <a:ln w="28575">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045748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B22C1-6202-8C79-D379-E990860187BD}"/>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CF991318-D140-3540-8F8D-C09B820757A8}"/>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510EB01B-B28A-5587-B84F-1EEB9AE4B881}"/>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76C2FE72-B317-5518-0987-033B64A05D25}"/>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4" name="Image 3">
            <a:extLst>
              <a:ext uri="{FF2B5EF4-FFF2-40B4-BE49-F238E27FC236}">
                <a16:creationId xmlns:a16="http://schemas.microsoft.com/office/drawing/2014/main" id="{7ACB64F8-082D-76E2-D88B-D275280E3D82}"/>
              </a:ext>
            </a:extLst>
          </p:cNvPr>
          <p:cNvPicPr>
            <a:picLocks noChangeAspect="1"/>
          </p:cNvPicPr>
          <p:nvPr/>
        </p:nvPicPr>
        <p:blipFill>
          <a:blip r:embed="rId3"/>
          <a:stretch>
            <a:fillRect/>
          </a:stretch>
        </p:blipFill>
        <p:spPr>
          <a:xfrm>
            <a:off x="5212206" y="134571"/>
            <a:ext cx="1687758" cy="1307632"/>
          </a:xfrm>
          <a:prstGeom prst="rect">
            <a:avLst/>
          </a:prstGeom>
        </p:spPr>
      </p:pic>
      <p:sp>
        <p:nvSpPr>
          <p:cNvPr id="9" name="ZoneTexte 8">
            <a:extLst>
              <a:ext uri="{FF2B5EF4-FFF2-40B4-BE49-F238E27FC236}">
                <a16:creationId xmlns:a16="http://schemas.microsoft.com/office/drawing/2014/main" id="{DC42498C-32EE-0494-C157-7D959F535BD9}"/>
              </a:ext>
            </a:extLst>
          </p:cNvPr>
          <p:cNvSpPr txBox="1"/>
          <p:nvPr/>
        </p:nvSpPr>
        <p:spPr>
          <a:xfrm>
            <a:off x="1256422" y="1461728"/>
            <a:ext cx="9925281" cy="584775"/>
          </a:xfrm>
          <a:prstGeom prst="rect">
            <a:avLst/>
          </a:prstGeom>
          <a:noFill/>
        </p:spPr>
        <p:txBody>
          <a:bodyPr wrap="none" rtlCol="0">
            <a:spAutoFit/>
          </a:bodyPr>
          <a:lstStyle/>
          <a:p>
            <a:r>
              <a:rPr lang="fr-FR" sz="3200" dirty="0"/>
              <a:t>Réalise le modèle en utilisant toutes les pièces du tangram</a:t>
            </a:r>
          </a:p>
        </p:txBody>
      </p:sp>
      <p:grpSp>
        <p:nvGrpSpPr>
          <p:cNvPr id="2" name="Groupe 1">
            <a:extLst>
              <a:ext uri="{FF2B5EF4-FFF2-40B4-BE49-F238E27FC236}">
                <a16:creationId xmlns:a16="http://schemas.microsoft.com/office/drawing/2014/main" id="{F572879C-5561-A570-58B5-C7C1A0405D0E}"/>
              </a:ext>
            </a:extLst>
          </p:cNvPr>
          <p:cNvGrpSpPr/>
          <p:nvPr/>
        </p:nvGrpSpPr>
        <p:grpSpPr>
          <a:xfrm>
            <a:off x="4818580" y="1764029"/>
            <a:ext cx="2671281" cy="4959399"/>
            <a:chOff x="3168698" y="977687"/>
            <a:chExt cx="2669401" cy="4536481"/>
          </a:xfrm>
        </p:grpSpPr>
        <p:sp>
          <p:nvSpPr>
            <p:cNvPr id="3" name="Triangle rectangle 2">
              <a:extLst>
                <a:ext uri="{FF2B5EF4-FFF2-40B4-BE49-F238E27FC236}">
                  <a16:creationId xmlns:a16="http://schemas.microsoft.com/office/drawing/2014/main" id="{1E79CF12-1CF1-4DE3-62B0-5DF8C0B80032}"/>
                </a:ext>
              </a:extLst>
            </p:cNvPr>
            <p:cNvSpPr/>
            <p:nvPr/>
          </p:nvSpPr>
          <p:spPr>
            <a:xfrm rot="10800000" flipH="1">
              <a:off x="3548499" y="3984168"/>
              <a:ext cx="1530000" cy="15300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Triangle rectangle 4">
              <a:extLst>
                <a:ext uri="{FF2B5EF4-FFF2-40B4-BE49-F238E27FC236}">
                  <a16:creationId xmlns:a16="http://schemas.microsoft.com/office/drawing/2014/main" id="{A79381AD-95C7-33D2-C85A-D00360E398D5}"/>
                </a:ext>
              </a:extLst>
            </p:cNvPr>
            <p:cNvSpPr/>
            <p:nvPr/>
          </p:nvSpPr>
          <p:spPr>
            <a:xfrm flipH="1">
              <a:off x="3548499" y="2454168"/>
              <a:ext cx="1530000" cy="15300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1745FADF-924A-5930-B21F-3E712F9A9D8A}"/>
                </a:ext>
              </a:extLst>
            </p:cNvPr>
            <p:cNvSpPr/>
            <p:nvPr/>
          </p:nvSpPr>
          <p:spPr>
            <a:xfrm>
              <a:off x="5078499" y="2074368"/>
              <a:ext cx="759600" cy="75960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riangle rectangle 6">
              <a:extLst>
                <a:ext uri="{FF2B5EF4-FFF2-40B4-BE49-F238E27FC236}">
                  <a16:creationId xmlns:a16="http://schemas.microsoft.com/office/drawing/2014/main" id="{572753D4-2B01-F154-C56C-C993023B59BB}"/>
                </a:ext>
              </a:extLst>
            </p:cNvPr>
            <p:cNvSpPr/>
            <p:nvPr/>
          </p:nvSpPr>
          <p:spPr>
            <a:xfrm rot="13439403">
              <a:off x="4698698" y="3604368"/>
              <a:ext cx="759600" cy="7596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rectangle 11">
              <a:extLst>
                <a:ext uri="{FF2B5EF4-FFF2-40B4-BE49-F238E27FC236}">
                  <a16:creationId xmlns:a16="http://schemas.microsoft.com/office/drawing/2014/main" id="{E2C4FD01-A923-DD6A-EF6B-19F02E49818D}"/>
                </a:ext>
              </a:extLst>
            </p:cNvPr>
            <p:cNvSpPr/>
            <p:nvPr/>
          </p:nvSpPr>
          <p:spPr>
            <a:xfrm rot="16200000">
              <a:off x="3548497" y="4434168"/>
              <a:ext cx="1080000" cy="10800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Triangle rectangle 13">
              <a:extLst>
                <a:ext uri="{FF2B5EF4-FFF2-40B4-BE49-F238E27FC236}">
                  <a16:creationId xmlns:a16="http://schemas.microsoft.com/office/drawing/2014/main" id="{27848D2A-D1AC-A709-A891-EFAA6EB68FDC}"/>
                </a:ext>
              </a:extLst>
            </p:cNvPr>
            <p:cNvSpPr/>
            <p:nvPr/>
          </p:nvSpPr>
          <p:spPr>
            <a:xfrm rot="2678618">
              <a:off x="3168698" y="4597261"/>
              <a:ext cx="759600" cy="7596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Parallélogramme 28">
              <a:extLst>
                <a:ext uri="{FF2B5EF4-FFF2-40B4-BE49-F238E27FC236}">
                  <a16:creationId xmlns:a16="http://schemas.microsoft.com/office/drawing/2014/main" id="{4FD43067-C191-02E9-46A8-850BD52115CA}"/>
                </a:ext>
              </a:extLst>
            </p:cNvPr>
            <p:cNvSpPr/>
            <p:nvPr/>
          </p:nvSpPr>
          <p:spPr>
            <a:xfrm rot="19903969" flipH="1">
              <a:off x="4259925" y="977687"/>
              <a:ext cx="964800" cy="1404000"/>
            </a:xfrm>
            <a:custGeom>
              <a:avLst/>
              <a:gdLst>
                <a:gd name="connsiteX0" fmla="*/ 0 w 1238424"/>
                <a:gd name="connsiteY0" fmla="*/ 2009815 h 2009815"/>
                <a:gd name="connsiteX1" fmla="*/ 585316 w 1238424"/>
                <a:gd name="connsiteY1" fmla="*/ 0 h 2009815"/>
                <a:gd name="connsiteX2" fmla="*/ 1238424 w 1238424"/>
                <a:gd name="connsiteY2" fmla="*/ 0 h 2009815"/>
                <a:gd name="connsiteX3" fmla="*/ 653108 w 1238424"/>
                <a:gd name="connsiteY3" fmla="*/ 2009815 h 2009815"/>
                <a:gd name="connsiteX4" fmla="*/ 0 w 1238424"/>
                <a:gd name="connsiteY4" fmla="*/ 2009815 h 2009815"/>
                <a:gd name="connsiteX0" fmla="*/ 110631 w 1349055"/>
                <a:gd name="connsiteY0" fmla="*/ 2009815 h 2009815"/>
                <a:gd name="connsiteX1" fmla="*/ 0 w 1349055"/>
                <a:gd name="connsiteY1" fmla="*/ 735565 h 2009815"/>
                <a:gd name="connsiteX2" fmla="*/ 1349055 w 1349055"/>
                <a:gd name="connsiteY2" fmla="*/ 0 h 2009815"/>
                <a:gd name="connsiteX3" fmla="*/ 763739 w 1349055"/>
                <a:gd name="connsiteY3" fmla="*/ 2009815 h 2009815"/>
                <a:gd name="connsiteX4" fmla="*/ 110631 w 1349055"/>
                <a:gd name="connsiteY4" fmla="*/ 2009815 h 2009815"/>
                <a:gd name="connsiteX0" fmla="*/ 0 w 1932201"/>
                <a:gd name="connsiteY0" fmla="*/ 2807930 h 2807930"/>
                <a:gd name="connsiteX1" fmla="*/ 583146 w 1932201"/>
                <a:gd name="connsiteY1" fmla="*/ 735565 h 2807930"/>
                <a:gd name="connsiteX2" fmla="*/ 1932201 w 1932201"/>
                <a:gd name="connsiteY2" fmla="*/ 0 h 2807930"/>
                <a:gd name="connsiteX3" fmla="*/ 1346885 w 1932201"/>
                <a:gd name="connsiteY3" fmla="*/ 2009815 h 2807930"/>
                <a:gd name="connsiteX4" fmla="*/ 0 w 1932201"/>
                <a:gd name="connsiteY4" fmla="*/ 2807930 h 2807930"/>
                <a:gd name="connsiteX0" fmla="*/ 0 w 1932201"/>
                <a:gd name="connsiteY0" fmla="*/ 2807930 h 2807930"/>
                <a:gd name="connsiteX1" fmla="*/ 583146 w 1932201"/>
                <a:gd name="connsiteY1" fmla="*/ 735565 h 2807930"/>
                <a:gd name="connsiteX2" fmla="*/ 1932201 w 1932201"/>
                <a:gd name="connsiteY2" fmla="*/ 0 h 2807930"/>
                <a:gd name="connsiteX3" fmla="*/ 1328264 w 1932201"/>
                <a:gd name="connsiteY3" fmla="*/ 2086864 h 2807930"/>
                <a:gd name="connsiteX4" fmla="*/ 0 w 1932201"/>
                <a:gd name="connsiteY4" fmla="*/ 2807930 h 2807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2201" h="2807930">
                  <a:moveTo>
                    <a:pt x="0" y="2807930"/>
                  </a:moveTo>
                  <a:lnTo>
                    <a:pt x="583146" y="735565"/>
                  </a:lnTo>
                  <a:lnTo>
                    <a:pt x="1932201" y="0"/>
                  </a:lnTo>
                  <a:lnTo>
                    <a:pt x="1328264" y="2086864"/>
                  </a:lnTo>
                  <a:lnTo>
                    <a:pt x="0" y="2807930"/>
                  </a:lnTo>
                  <a:close/>
                </a:path>
              </a:pathLst>
            </a:cu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73166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E262FE-71C2-EB75-ACE7-ED1463810829}"/>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E5E828D1-EAA8-19F1-C014-4570566CBC70}"/>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04A01476-77A2-BC18-EEB5-6FCA6FCD1EFC}"/>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742CA398-5E58-5535-8A66-D7FFB038C27A}"/>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4" name="Image 3">
            <a:extLst>
              <a:ext uri="{FF2B5EF4-FFF2-40B4-BE49-F238E27FC236}">
                <a16:creationId xmlns:a16="http://schemas.microsoft.com/office/drawing/2014/main" id="{F1F15CCB-6ABC-B41C-3C0F-4DDE694C2518}"/>
              </a:ext>
            </a:extLst>
          </p:cNvPr>
          <p:cNvPicPr>
            <a:picLocks noChangeAspect="1"/>
          </p:cNvPicPr>
          <p:nvPr/>
        </p:nvPicPr>
        <p:blipFill>
          <a:blip r:embed="rId3"/>
          <a:stretch>
            <a:fillRect/>
          </a:stretch>
        </p:blipFill>
        <p:spPr>
          <a:xfrm>
            <a:off x="5212206" y="134571"/>
            <a:ext cx="1687758" cy="1307632"/>
          </a:xfrm>
          <a:prstGeom prst="rect">
            <a:avLst/>
          </a:prstGeom>
        </p:spPr>
      </p:pic>
      <p:sp>
        <p:nvSpPr>
          <p:cNvPr id="9" name="ZoneTexte 8">
            <a:extLst>
              <a:ext uri="{FF2B5EF4-FFF2-40B4-BE49-F238E27FC236}">
                <a16:creationId xmlns:a16="http://schemas.microsoft.com/office/drawing/2014/main" id="{FDDF7C3E-9839-3694-790F-0635B3BBDA03}"/>
              </a:ext>
            </a:extLst>
          </p:cNvPr>
          <p:cNvSpPr txBox="1"/>
          <p:nvPr/>
        </p:nvSpPr>
        <p:spPr>
          <a:xfrm>
            <a:off x="4798016" y="1442203"/>
            <a:ext cx="2595967" cy="584775"/>
          </a:xfrm>
          <a:prstGeom prst="rect">
            <a:avLst/>
          </a:prstGeom>
          <a:noFill/>
        </p:spPr>
        <p:txBody>
          <a:bodyPr wrap="none" rtlCol="0">
            <a:spAutoFit/>
          </a:bodyPr>
          <a:lstStyle/>
          <a:p>
            <a:r>
              <a:rPr lang="fr-FR" sz="3200" dirty="0"/>
              <a:t>Voici un indice</a:t>
            </a:r>
          </a:p>
        </p:txBody>
      </p:sp>
      <p:grpSp>
        <p:nvGrpSpPr>
          <p:cNvPr id="2" name="Groupe 1">
            <a:extLst>
              <a:ext uri="{FF2B5EF4-FFF2-40B4-BE49-F238E27FC236}">
                <a16:creationId xmlns:a16="http://schemas.microsoft.com/office/drawing/2014/main" id="{CBA61D5E-4F23-0298-3405-52BF00C3B44E}"/>
              </a:ext>
            </a:extLst>
          </p:cNvPr>
          <p:cNvGrpSpPr/>
          <p:nvPr/>
        </p:nvGrpSpPr>
        <p:grpSpPr>
          <a:xfrm>
            <a:off x="4420949" y="1632882"/>
            <a:ext cx="2832605" cy="4984992"/>
            <a:chOff x="3168698" y="977687"/>
            <a:chExt cx="2669401" cy="4544124"/>
          </a:xfrm>
        </p:grpSpPr>
        <p:sp>
          <p:nvSpPr>
            <p:cNvPr id="5" name="Triangle rectangle 4">
              <a:extLst>
                <a:ext uri="{FF2B5EF4-FFF2-40B4-BE49-F238E27FC236}">
                  <a16:creationId xmlns:a16="http://schemas.microsoft.com/office/drawing/2014/main" id="{0127D395-F245-088D-CAED-0E7A7BD8A91C}"/>
                </a:ext>
              </a:extLst>
            </p:cNvPr>
            <p:cNvSpPr/>
            <p:nvPr/>
          </p:nvSpPr>
          <p:spPr>
            <a:xfrm rot="10800000" flipH="1">
              <a:off x="3548499" y="3984168"/>
              <a:ext cx="1530000" cy="15300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Triangle rectangle 5">
              <a:extLst>
                <a:ext uri="{FF2B5EF4-FFF2-40B4-BE49-F238E27FC236}">
                  <a16:creationId xmlns:a16="http://schemas.microsoft.com/office/drawing/2014/main" id="{1911CACB-F2B8-A6CC-CD2B-4A5C425877FB}"/>
                </a:ext>
              </a:extLst>
            </p:cNvPr>
            <p:cNvSpPr/>
            <p:nvPr/>
          </p:nvSpPr>
          <p:spPr>
            <a:xfrm flipH="1">
              <a:off x="3548499" y="2454168"/>
              <a:ext cx="1530000" cy="15300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F00F2A43-FAA7-2425-7313-8597F2AD008B}"/>
                </a:ext>
              </a:extLst>
            </p:cNvPr>
            <p:cNvSpPr/>
            <p:nvPr/>
          </p:nvSpPr>
          <p:spPr>
            <a:xfrm>
              <a:off x="5078499" y="2074368"/>
              <a:ext cx="759600" cy="75960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riangle rectangle 7">
              <a:extLst>
                <a:ext uri="{FF2B5EF4-FFF2-40B4-BE49-F238E27FC236}">
                  <a16:creationId xmlns:a16="http://schemas.microsoft.com/office/drawing/2014/main" id="{8EF4FC10-1D7E-B9C4-6EB3-839F25E60B53}"/>
                </a:ext>
              </a:extLst>
            </p:cNvPr>
            <p:cNvSpPr/>
            <p:nvPr/>
          </p:nvSpPr>
          <p:spPr>
            <a:xfrm rot="13439403">
              <a:off x="4706341" y="3604368"/>
              <a:ext cx="759600" cy="7596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rectangle 11">
              <a:extLst>
                <a:ext uri="{FF2B5EF4-FFF2-40B4-BE49-F238E27FC236}">
                  <a16:creationId xmlns:a16="http://schemas.microsoft.com/office/drawing/2014/main" id="{9E7F4364-3EB4-CE4A-4B46-914B480DF161}"/>
                </a:ext>
              </a:extLst>
            </p:cNvPr>
            <p:cNvSpPr/>
            <p:nvPr/>
          </p:nvSpPr>
          <p:spPr>
            <a:xfrm rot="16200000">
              <a:off x="3548497" y="4441811"/>
              <a:ext cx="1080000" cy="10800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Triangle rectangle 13">
              <a:extLst>
                <a:ext uri="{FF2B5EF4-FFF2-40B4-BE49-F238E27FC236}">
                  <a16:creationId xmlns:a16="http://schemas.microsoft.com/office/drawing/2014/main" id="{610665C3-2DB8-D67C-5B24-F8E3FAA63A80}"/>
                </a:ext>
              </a:extLst>
            </p:cNvPr>
            <p:cNvSpPr/>
            <p:nvPr/>
          </p:nvSpPr>
          <p:spPr>
            <a:xfrm rot="2678618">
              <a:off x="3168698" y="4604905"/>
              <a:ext cx="759600" cy="759600"/>
            </a:xfrm>
            <a:prstGeom prst="rtTriangl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Parallélogramme 28">
              <a:extLst>
                <a:ext uri="{FF2B5EF4-FFF2-40B4-BE49-F238E27FC236}">
                  <a16:creationId xmlns:a16="http://schemas.microsoft.com/office/drawing/2014/main" id="{515511D2-8E4B-A13E-CD98-D3CCB86199F9}"/>
                </a:ext>
              </a:extLst>
            </p:cNvPr>
            <p:cNvSpPr/>
            <p:nvPr/>
          </p:nvSpPr>
          <p:spPr>
            <a:xfrm rot="19903969" flipH="1">
              <a:off x="4259925" y="977687"/>
              <a:ext cx="964800" cy="1404000"/>
            </a:xfrm>
            <a:custGeom>
              <a:avLst/>
              <a:gdLst>
                <a:gd name="connsiteX0" fmla="*/ 0 w 1238424"/>
                <a:gd name="connsiteY0" fmla="*/ 2009815 h 2009815"/>
                <a:gd name="connsiteX1" fmla="*/ 585316 w 1238424"/>
                <a:gd name="connsiteY1" fmla="*/ 0 h 2009815"/>
                <a:gd name="connsiteX2" fmla="*/ 1238424 w 1238424"/>
                <a:gd name="connsiteY2" fmla="*/ 0 h 2009815"/>
                <a:gd name="connsiteX3" fmla="*/ 653108 w 1238424"/>
                <a:gd name="connsiteY3" fmla="*/ 2009815 h 2009815"/>
                <a:gd name="connsiteX4" fmla="*/ 0 w 1238424"/>
                <a:gd name="connsiteY4" fmla="*/ 2009815 h 2009815"/>
                <a:gd name="connsiteX0" fmla="*/ 110631 w 1349055"/>
                <a:gd name="connsiteY0" fmla="*/ 2009815 h 2009815"/>
                <a:gd name="connsiteX1" fmla="*/ 0 w 1349055"/>
                <a:gd name="connsiteY1" fmla="*/ 735565 h 2009815"/>
                <a:gd name="connsiteX2" fmla="*/ 1349055 w 1349055"/>
                <a:gd name="connsiteY2" fmla="*/ 0 h 2009815"/>
                <a:gd name="connsiteX3" fmla="*/ 763739 w 1349055"/>
                <a:gd name="connsiteY3" fmla="*/ 2009815 h 2009815"/>
                <a:gd name="connsiteX4" fmla="*/ 110631 w 1349055"/>
                <a:gd name="connsiteY4" fmla="*/ 2009815 h 2009815"/>
                <a:gd name="connsiteX0" fmla="*/ 0 w 1932201"/>
                <a:gd name="connsiteY0" fmla="*/ 2807930 h 2807930"/>
                <a:gd name="connsiteX1" fmla="*/ 583146 w 1932201"/>
                <a:gd name="connsiteY1" fmla="*/ 735565 h 2807930"/>
                <a:gd name="connsiteX2" fmla="*/ 1932201 w 1932201"/>
                <a:gd name="connsiteY2" fmla="*/ 0 h 2807930"/>
                <a:gd name="connsiteX3" fmla="*/ 1346885 w 1932201"/>
                <a:gd name="connsiteY3" fmla="*/ 2009815 h 2807930"/>
                <a:gd name="connsiteX4" fmla="*/ 0 w 1932201"/>
                <a:gd name="connsiteY4" fmla="*/ 2807930 h 2807930"/>
                <a:gd name="connsiteX0" fmla="*/ 0 w 1932201"/>
                <a:gd name="connsiteY0" fmla="*/ 2807930 h 2807930"/>
                <a:gd name="connsiteX1" fmla="*/ 583146 w 1932201"/>
                <a:gd name="connsiteY1" fmla="*/ 735565 h 2807930"/>
                <a:gd name="connsiteX2" fmla="*/ 1932201 w 1932201"/>
                <a:gd name="connsiteY2" fmla="*/ 0 h 2807930"/>
                <a:gd name="connsiteX3" fmla="*/ 1328264 w 1932201"/>
                <a:gd name="connsiteY3" fmla="*/ 2086864 h 2807930"/>
                <a:gd name="connsiteX4" fmla="*/ 0 w 1932201"/>
                <a:gd name="connsiteY4" fmla="*/ 2807930 h 2807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2201" h="2807930">
                  <a:moveTo>
                    <a:pt x="0" y="2807930"/>
                  </a:moveTo>
                  <a:lnTo>
                    <a:pt x="583146" y="735565"/>
                  </a:lnTo>
                  <a:lnTo>
                    <a:pt x="1932201" y="0"/>
                  </a:lnTo>
                  <a:lnTo>
                    <a:pt x="1328264" y="2086864"/>
                  </a:lnTo>
                  <a:lnTo>
                    <a:pt x="0" y="2807930"/>
                  </a:lnTo>
                  <a:close/>
                </a:path>
              </a:pathLst>
            </a:cu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6" name="Triangle rectangle 15">
            <a:extLst>
              <a:ext uri="{FF2B5EF4-FFF2-40B4-BE49-F238E27FC236}">
                <a16:creationId xmlns:a16="http://schemas.microsoft.com/office/drawing/2014/main" id="{02C608AE-929A-7489-8BC8-6CD50A263586}"/>
              </a:ext>
            </a:extLst>
          </p:cNvPr>
          <p:cNvSpPr/>
          <p:nvPr/>
        </p:nvSpPr>
        <p:spPr>
          <a:xfrm rot="10800000" flipH="1">
            <a:off x="4823967" y="4919213"/>
            <a:ext cx="1631121" cy="1678439"/>
          </a:xfrm>
          <a:prstGeom prst="rtTriangle">
            <a:avLst/>
          </a:prstGeom>
          <a:solidFill>
            <a:srgbClr val="00B0F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63885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CD3754-64B4-AD8F-0EB2-5E329186750A}"/>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D1384E4D-7A93-543E-06B1-15154F1962AE}"/>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19DBB17D-B391-F06D-3330-05CE163FCC96}"/>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1B9F1237-A48E-6F98-80B9-CB8052A82837}"/>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4" name="Image 3">
            <a:extLst>
              <a:ext uri="{FF2B5EF4-FFF2-40B4-BE49-F238E27FC236}">
                <a16:creationId xmlns:a16="http://schemas.microsoft.com/office/drawing/2014/main" id="{DB39211D-2475-6CB5-B658-51974908648F}"/>
              </a:ext>
            </a:extLst>
          </p:cNvPr>
          <p:cNvPicPr>
            <a:picLocks noChangeAspect="1"/>
          </p:cNvPicPr>
          <p:nvPr/>
        </p:nvPicPr>
        <p:blipFill>
          <a:blip r:embed="rId3"/>
          <a:stretch>
            <a:fillRect/>
          </a:stretch>
        </p:blipFill>
        <p:spPr>
          <a:xfrm>
            <a:off x="5212206" y="134571"/>
            <a:ext cx="1687758" cy="1307632"/>
          </a:xfrm>
          <a:prstGeom prst="rect">
            <a:avLst/>
          </a:prstGeom>
        </p:spPr>
      </p:pic>
      <p:sp>
        <p:nvSpPr>
          <p:cNvPr id="16" name="Triangle rectangle 15">
            <a:extLst>
              <a:ext uri="{FF2B5EF4-FFF2-40B4-BE49-F238E27FC236}">
                <a16:creationId xmlns:a16="http://schemas.microsoft.com/office/drawing/2014/main" id="{BD9841CB-31DB-A62E-70E6-A66C6BDBD829}"/>
              </a:ext>
            </a:extLst>
          </p:cNvPr>
          <p:cNvSpPr/>
          <p:nvPr/>
        </p:nvSpPr>
        <p:spPr>
          <a:xfrm rot="10800000" flipH="1">
            <a:off x="3599699" y="4742448"/>
            <a:ext cx="1906629" cy="1906629"/>
          </a:xfrm>
          <a:prstGeom prst="rtTriangle">
            <a:avLst/>
          </a:prstGeom>
          <a:solidFill>
            <a:schemeClr val="tx1"/>
          </a:solidFill>
          <a:ln w="19050">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Triangle rectangle 16">
            <a:extLst>
              <a:ext uri="{FF2B5EF4-FFF2-40B4-BE49-F238E27FC236}">
                <a16:creationId xmlns:a16="http://schemas.microsoft.com/office/drawing/2014/main" id="{1D57C93D-9EB9-DBE5-79B9-E74F64AACD59}"/>
              </a:ext>
            </a:extLst>
          </p:cNvPr>
          <p:cNvSpPr/>
          <p:nvPr/>
        </p:nvSpPr>
        <p:spPr>
          <a:xfrm flipH="1">
            <a:off x="3599699" y="2835819"/>
            <a:ext cx="1906629" cy="1906629"/>
          </a:xfrm>
          <a:prstGeom prst="rtTriangle">
            <a:avLst/>
          </a:prstGeom>
          <a:solidFill>
            <a:schemeClr val="tx1"/>
          </a:solidFill>
          <a:ln w="19050">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FBA4AABD-0709-5E40-ADEA-A617D9D7E560}"/>
              </a:ext>
            </a:extLst>
          </p:cNvPr>
          <p:cNvSpPr/>
          <p:nvPr/>
        </p:nvSpPr>
        <p:spPr>
          <a:xfrm>
            <a:off x="5506328" y="2362527"/>
            <a:ext cx="946585" cy="946585"/>
          </a:xfrm>
          <a:prstGeom prst="rect">
            <a:avLst/>
          </a:prstGeom>
          <a:solidFill>
            <a:schemeClr val="tx1"/>
          </a:solidFill>
          <a:ln w="19050">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Triangle rectangle 18">
            <a:extLst>
              <a:ext uri="{FF2B5EF4-FFF2-40B4-BE49-F238E27FC236}">
                <a16:creationId xmlns:a16="http://schemas.microsoft.com/office/drawing/2014/main" id="{03226D06-17CE-C7A8-CE25-B620050647C1}"/>
              </a:ext>
            </a:extLst>
          </p:cNvPr>
          <p:cNvSpPr/>
          <p:nvPr/>
        </p:nvSpPr>
        <p:spPr>
          <a:xfrm rot="13439403">
            <a:off x="5042559" y="4269156"/>
            <a:ext cx="946585" cy="946585"/>
          </a:xfrm>
          <a:prstGeom prst="rtTriangle">
            <a:avLst/>
          </a:prstGeom>
          <a:solidFill>
            <a:schemeClr val="tx1"/>
          </a:solidFill>
          <a:ln w="19050">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Triangle rectangle 19">
            <a:extLst>
              <a:ext uri="{FF2B5EF4-FFF2-40B4-BE49-F238E27FC236}">
                <a16:creationId xmlns:a16="http://schemas.microsoft.com/office/drawing/2014/main" id="{AB6253CA-6F5B-3786-98D0-6E4D942768B7}"/>
              </a:ext>
            </a:extLst>
          </p:cNvPr>
          <p:cNvSpPr/>
          <p:nvPr/>
        </p:nvSpPr>
        <p:spPr>
          <a:xfrm rot="16200000">
            <a:off x="3599696" y="5312746"/>
            <a:ext cx="1345856" cy="1345856"/>
          </a:xfrm>
          <a:prstGeom prst="rtTriangle">
            <a:avLst/>
          </a:prstGeom>
          <a:solidFill>
            <a:schemeClr val="tx1"/>
          </a:solidFill>
          <a:ln w="19050">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Triangle rectangle 20">
            <a:extLst>
              <a:ext uri="{FF2B5EF4-FFF2-40B4-BE49-F238E27FC236}">
                <a16:creationId xmlns:a16="http://schemas.microsoft.com/office/drawing/2014/main" id="{195F34D8-F3F9-B90A-0D46-0A2B4BFD5D9C}"/>
              </a:ext>
            </a:extLst>
          </p:cNvPr>
          <p:cNvSpPr/>
          <p:nvPr/>
        </p:nvSpPr>
        <p:spPr>
          <a:xfrm rot="2678618">
            <a:off x="3126405" y="5515987"/>
            <a:ext cx="946585" cy="946585"/>
          </a:xfrm>
          <a:prstGeom prst="rtTriangle">
            <a:avLst/>
          </a:prstGeom>
          <a:solidFill>
            <a:schemeClr val="tx1"/>
          </a:solidFill>
          <a:ln w="19050">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Parallélogramme 28">
            <a:extLst>
              <a:ext uri="{FF2B5EF4-FFF2-40B4-BE49-F238E27FC236}">
                <a16:creationId xmlns:a16="http://schemas.microsoft.com/office/drawing/2014/main" id="{CF104BAA-41B4-A10A-2AEA-AB436A1D022C}"/>
              </a:ext>
            </a:extLst>
          </p:cNvPr>
          <p:cNvSpPr/>
          <p:nvPr/>
        </p:nvSpPr>
        <p:spPr>
          <a:xfrm rot="19903969" flipH="1">
            <a:off x="4486251" y="995884"/>
            <a:ext cx="1202298" cy="1749612"/>
          </a:xfrm>
          <a:custGeom>
            <a:avLst/>
            <a:gdLst>
              <a:gd name="connsiteX0" fmla="*/ 0 w 1238424"/>
              <a:gd name="connsiteY0" fmla="*/ 2009815 h 2009815"/>
              <a:gd name="connsiteX1" fmla="*/ 585316 w 1238424"/>
              <a:gd name="connsiteY1" fmla="*/ 0 h 2009815"/>
              <a:gd name="connsiteX2" fmla="*/ 1238424 w 1238424"/>
              <a:gd name="connsiteY2" fmla="*/ 0 h 2009815"/>
              <a:gd name="connsiteX3" fmla="*/ 653108 w 1238424"/>
              <a:gd name="connsiteY3" fmla="*/ 2009815 h 2009815"/>
              <a:gd name="connsiteX4" fmla="*/ 0 w 1238424"/>
              <a:gd name="connsiteY4" fmla="*/ 2009815 h 2009815"/>
              <a:gd name="connsiteX0" fmla="*/ 110631 w 1349055"/>
              <a:gd name="connsiteY0" fmla="*/ 2009815 h 2009815"/>
              <a:gd name="connsiteX1" fmla="*/ 0 w 1349055"/>
              <a:gd name="connsiteY1" fmla="*/ 735565 h 2009815"/>
              <a:gd name="connsiteX2" fmla="*/ 1349055 w 1349055"/>
              <a:gd name="connsiteY2" fmla="*/ 0 h 2009815"/>
              <a:gd name="connsiteX3" fmla="*/ 763739 w 1349055"/>
              <a:gd name="connsiteY3" fmla="*/ 2009815 h 2009815"/>
              <a:gd name="connsiteX4" fmla="*/ 110631 w 1349055"/>
              <a:gd name="connsiteY4" fmla="*/ 2009815 h 2009815"/>
              <a:gd name="connsiteX0" fmla="*/ 0 w 1932201"/>
              <a:gd name="connsiteY0" fmla="*/ 2807930 h 2807930"/>
              <a:gd name="connsiteX1" fmla="*/ 583146 w 1932201"/>
              <a:gd name="connsiteY1" fmla="*/ 735565 h 2807930"/>
              <a:gd name="connsiteX2" fmla="*/ 1932201 w 1932201"/>
              <a:gd name="connsiteY2" fmla="*/ 0 h 2807930"/>
              <a:gd name="connsiteX3" fmla="*/ 1346885 w 1932201"/>
              <a:gd name="connsiteY3" fmla="*/ 2009815 h 2807930"/>
              <a:gd name="connsiteX4" fmla="*/ 0 w 1932201"/>
              <a:gd name="connsiteY4" fmla="*/ 2807930 h 2807930"/>
              <a:gd name="connsiteX0" fmla="*/ 0 w 1932201"/>
              <a:gd name="connsiteY0" fmla="*/ 2807930 h 2807930"/>
              <a:gd name="connsiteX1" fmla="*/ 583146 w 1932201"/>
              <a:gd name="connsiteY1" fmla="*/ 735565 h 2807930"/>
              <a:gd name="connsiteX2" fmla="*/ 1932201 w 1932201"/>
              <a:gd name="connsiteY2" fmla="*/ 0 h 2807930"/>
              <a:gd name="connsiteX3" fmla="*/ 1328264 w 1932201"/>
              <a:gd name="connsiteY3" fmla="*/ 2086864 h 2807930"/>
              <a:gd name="connsiteX4" fmla="*/ 0 w 1932201"/>
              <a:gd name="connsiteY4" fmla="*/ 2807930 h 2807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2201" h="2807930">
                <a:moveTo>
                  <a:pt x="0" y="2807930"/>
                </a:moveTo>
                <a:lnTo>
                  <a:pt x="583146" y="735565"/>
                </a:lnTo>
                <a:lnTo>
                  <a:pt x="1932201" y="0"/>
                </a:lnTo>
                <a:lnTo>
                  <a:pt x="1328264" y="2086864"/>
                </a:lnTo>
                <a:lnTo>
                  <a:pt x="0" y="2807930"/>
                </a:lnTo>
                <a:close/>
              </a:path>
            </a:pathLst>
          </a:custGeom>
          <a:solidFill>
            <a:schemeClr val="tx1"/>
          </a:solidFill>
          <a:ln w="19050">
            <a:solidFill>
              <a:srgbClr val="ED12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93198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838200" y="2341174"/>
            <a:ext cx="10977082" cy="1569660"/>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J’apprends à calculer un complément</a:t>
            </a:r>
          </a:p>
          <a:p>
            <a:pPr marL="457200" indent="-457200">
              <a:buFont typeface="Wingdings" panose="05000000000000000000" pitchFamily="2" charset="2"/>
              <a:buChar char="è"/>
            </a:pPr>
            <a:r>
              <a:rPr lang="fr-FR" sz="3200" b="1" dirty="0">
                <a:solidFill>
                  <a:schemeClr val="bg1"/>
                </a:solidFill>
              </a:rPr>
              <a:t> Je sais ajouter 9, 19 et 29 à un nombre </a:t>
            </a:r>
          </a:p>
          <a:p>
            <a:pPr marL="457200" indent="-457200">
              <a:buFont typeface="Wingdings" panose="05000000000000000000" pitchFamily="2" charset="2"/>
              <a:buChar char="è"/>
            </a:pPr>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13683</TotalTime>
  <Words>789</Words>
  <Application>Microsoft Office PowerPoint</Application>
  <PresentationFormat>Grand écran</PresentationFormat>
  <Paragraphs>92</Paragraphs>
  <Slides>22</Slides>
  <Notes>18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22</vt:i4>
      </vt:variant>
    </vt:vector>
  </HeadingPairs>
  <TitlesOfParts>
    <vt:vector size="29" baseType="lpstr">
      <vt:lpstr>Arial</vt:lpstr>
      <vt:lpstr>BelleAllureCE</vt:lpstr>
      <vt:lpstr>Calibri</vt:lpstr>
      <vt:lpstr>Calibri Light</vt:lpstr>
      <vt:lpstr>KG Turning Tables</vt:lpstr>
      <vt:lpstr>Wingdings</vt:lpstr>
      <vt:lpstr>Thème Office</vt:lpstr>
      <vt:lpstr>PERIODE 2  séance 32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251</cp:revision>
  <dcterms:created xsi:type="dcterms:W3CDTF">2018-07-28T07:30:27Z</dcterms:created>
  <dcterms:modified xsi:type="dcterms:W3CDTF">2025-10-27T18:29:38Z</dcterms:modified>
</cp:coreProperties>
</file>